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72" r:id="rId5"/>
    <p:sldId id="259" r:id="rId6"/>
    <p:sldId id="260" r:id="rId7"/>
    <p:sldId id="261" r:id="rId8"/>
    <p:sldId id="262" r:id="rId9"/>
    <p:sldId id="263" r:id="rId10"/>
    <p:sldId id="27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230BE-A461-45C3-8DB4-D837B8AC3CFB}" type="datetimeFigureOut">
              <a:rPr lang="en-US" smtClean="0"/>
              <a:t>12-May-18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6E8AE-A345-4C42-9F20-39C836E436D5}" type="slidenum">
              <a:rPr lang="en-US" smtClean="0"/>
              <a:t>‹#›</a:t>
            </a:fld>
            <a:endParaRPr lang="en-US"/>
          </a:p>
        </p:txBody>
      </p:sp>
    </p:spTree>
    <p:extLst>
      <p:ext uri="{BB962C8B-B14F-4D97-AF65-F5344CB8AC3E}">
        <p14:creationId xmlns:p14="http://schemas.microsoft.com/office/powerpoint/2010/main" val="191556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1</a:t>
            </a:fld>
            <a:endParaRPr lang="en-US"/>
          </a:p>
        </p:txBody>
      </p:sp>
    </p:spTree>
    <p:extLst>
      <p:ext uri="{BB962C8B-B14F-4D97-AF65-F5344CB8AC3E}">
        <p14:creationId xmlns:p14="http://schemas.microsoft.com/office/powerpoint/2010/main" val="383226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E8AE-A345-4C42-9F20-39C836E436D5}" type="slidenum">
              <a:rPr lang="en-US" smtClean="0"/>
              <a:t>10</a:t>
            </a:fld>
            <a:endParaRPr lang="en-US"/>
          </a:p>
        </p:txBody>
      </p:sp>
    </p:spTree>
    <p:extLst>
      <p:ext uri="{BB962C8B-B14F-4D97-AF65-F5344CB8AC3E}">
        <p14:creationId xmlns:p14="http://schemas.microsoft.com/office/powerpoint/2010/main" val="1017512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11</a:t>
            </a:fld>
            <a:endParaRPr lang="en-US"/>
          </a:p>
        </p:txBody>
      </p:sp>
    </p:spTree>
    <p:extLst>
      <p:ext uri="{BB962C8B-B14F-4D97-AF65-F5344CB8AC3E}">
        <p14:creationId xmlns:p14="http://schemas.microsoft.com/office/powerpoint/2010/main" val="229082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12</a:t>
            </a:fld>
            <a:endParaRPr lang="en-US"/>
          </a:p>
        </p:txBody>
      </p:sp>
    </p:spTree>
    <p:extLst>
      <p:ext uri="{BB962C8B-B14F-4D97-AF65-F5344CB8AC3E}">
        <p14:creationId xmlns:p14="http://schemas.microsoft.com/office/powerpoint/2010/main" val="282748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13</a:t>
            </a:fld>
            <a:endParaRPr lang="en-US"/>
          </a:p>
        </p:txBody>
      </p:sp>
    </p:spTree>
    <p:extLst>
      <p:ext uri="{BB962C8B-B14F-4D97-AF65-F5344CB8AC3E}">
        <p14:creationId xmlns:p14="http://schemas.microsoft.com/office/powerpoint/2010/main" val="247781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14</a:t>
            </a:fld>
            <a:endParaRPr lang="en-US"/>
          </a:p>
        </p:txBody>
      </p:sp>
    </p:spTree>
    <p:extLst>
      <p:ext uri="{BB962C8B-B14F-4D97-AF65-F5344CB8AC3E}">
        <p14:creationId xmlns:p14="http://schemas.microsoft.com/office/powerpoint/2010/main" val="3752930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15</a:t>
            </a:fld>
            <a:endParaRPr lang="en-US"/>
          </a:p>
        </p:txBody>
      </p:sp>
    </p:spTree>
    <p:extLst>
      <p:ext uri="{BB962C8B-B14F-4D97-AF65-F5344CB8AC3E}">
        <p14:creationId xmlns:p14="http://schemas.microsoft.com/office/powerpoint/2010/main" val="73722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16</a:t>
            </a:fld>
            <a:endParaRPr lang="en-US"/>
          </a:p>
        </p:txBody>
      </p:sp>
    </p:spTree>
    <p:extLst>
      <p:ext uri="{BB962C8B-B14F-4D97-AF65-F5344CB8AC3E}">
        <p14:creationId xmlns:p14="http://schemas.microsoft.com/office/powerpoint/2010/main" val="3055535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17</a:t>
            </a:fld>
            <a:endParaRPr lang="en-US"/>
          </a:p>
        </p:txBody>
      </p:sp>
    </p:spTree>
    <p:extLst>
      <p:ext uri="{BB962C8B-B14F-4D97-AF65-F5344CB8AC3E}">
        <p14:creationId xmlns:p14="http://schemas.microsoft.com/office/powerpoint/2010/main" val="3812169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18</a:t>
            </a:fld>
            <a:endParaRPr lang="en-US"/>
          </a:p>
        </p:txBody>
      </p:sp>
    </p:spTree>
    <p:extLst>
      <p:ext uri="{BB962C8B-B14F-4D97-AF65-F5344CB8AC3E}">
        <p14:creationId xmlns:p14="http://schemas.microsoft.com/office/powerpoint/2010/main" val="234144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2</a:t>
            </a:fld>
            <a:endParaRPr lang="en-US"/>
          </a:p>
        </p:txBody>
      </p:sp>
    </p:spTree>
    <p:extLst>
      <p:ext uri="{BB962C8B-B14F-4D97-AF65-F5344CB8AC3E}">
        <p14:creationId xmlns:p14="http://schemas.microsoft.com/office/powerpoint/2010/main" val="73263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3</a:t>
            </a:fld>
            <a:endParaRPr lang="en-US"/>
          </a:p>
        </p:txBody>
      </p:sp>
    </p:spTree>
    <p:extLst>
      <p:ext uri="{BB962C8B-B14F-4D97-AF65-F5344CB8AC3E}">
        <p14:creationId xmlns:p14="http://schemas.microsoft.com/office/powerpoint/2010/main" val="7251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4</a:t>
            </a:fld>
            <a:endParaRPr lang="en-US"/>
          </a:p>
        </p:txBody>
      </p:sp>
    </p:spTree>
    <p:extLst>
      <p:ext uri="{BB962C8B-B14F-4D97-AF65-F5344CB8AC3E}">
        <p14:creationId xmlns:p14="http://schemas.microsoft.com/office/powerpoint/2010/main" val="5426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5</a:t>
            </a:fld>
            <a:endParaRPr lang="en-US"/>
          </a:p>
        </p:txBody>
      </p:sp>
    </p:spTree>
    <p:extLst>
      <p:ext uri="{BB962C8B-B14F-4D97-AF65-F5344CB8AC3E}">
        <p14:creationId xmlns:p14="http://schemas.microsoft.com/office/powerpoint/2010/main" val="368275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6</a:t>
            </a:fld>
            <a:endParaRPr lang="en-US"/>
          </a:p>
        </p:txBody>
      </p:sp>
    </p:spTree>
    <p:extLst>
      <p:ext uri="{BB962C8B-B14F-4D97-AF65-F5344CB8AC3E}">
        <p14:creationId xmlns:p14="http://schemas.microsoft.com/office/powerpoint/2010/main" val="64003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7</a:t>
            </a:fld>
            <a:endParaRPr lang="en-US"/>
          </a:p>
        </p:txBody>
      </p:sp>
    </p:spTree>
    <p:extLst>
      <p:ext uri="{BB962C8B-B14F-4D97-AF65-F5344CB8AC3E}">
        <p14:creationId xmlns:p14="http://schemas.microsoft.com/office/powerpoint/2010/main" val="75194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8</a:t>
            </a:fld>
            <a:endParaRPr lang="en-US"/>
          </a:p>
        </p:txBody>
      </p:sp>
    </p:spTree>
    <p:extLst>
      <p:ext uri="{BB962C8B-B14F-4D97-AF65-F5344CB8AC3E}">
        <p14:creationId xmlns:p14="http://schemas.microsoft.com/office/powerpoint/2010/main" val="5814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6E8AE-A345-4C42-9F20-39C836E436D5}" type="slidenum">
              <a:rPr lang="en-US" smtClean="0"/>
              <a:t>9</a:t>
            </a:fld>
            <a:endParaRPr lang="en-US"/>
          </a:p>
        </p:txBody>
      </p:sp>
    </p:spTree>
    <p:extLst>
      <p:ext uri="{BB962C8B-B14F-4D97-AF65-F5344CB8AC3E}">
        <p14:creationId xmlns:p14="http://schemas.microsoft.com/office/powerpoint/2010/main" val="137755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D72ACC-C590-40C8-80CA-8BE28023EAFD}" type="datetime1">
              <a:rPr lang="en-US" smtClean="0"/>
              <a:t>12-May-18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5C971-9810-46C8-A952-0F0841701D9D}" type="slidenum">
              <a:rPr lang="en-US" smtClean="0"/>
              <a:t>‹#›</a:t>
            </a:fld>
            <a:endParaRPr lang="en-US"/>
          </a:p>
        </p:txBody>
      </p:sp>
    </p:spTree>
    <p:extLst>
      <p:ext uri="{BB962C8B-B14F-4D97-AF65-F5344CB8AC3E}">
        <p14:creationId xmlns:p14="http://schemas.microsoft.com/office/powerpoint/2010/main" val="254413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5B0B16-F82F-492F-8869-582C7852C688}" type="datetime1">
              <a:rPr lang="en-US" smtClean="0"/>
              <a:t>12-May-18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5C971-9810-46C8-A952-0F0841701D9D}" type="slidenum">
              <a:rPr lang="en-US" smtClean="0"/>
              <a:t>‹#›</a:t>
            </a:fld>
            <a:endParaRPr lang="en-US"/>
          </a:p>
        </p:txBody>
      </p:sp>
    </p:spTree>
    <p:extLst>
      <p:ext uri="{BB962C8B-B14F-4D97-AF65-F5344CB8AC3E}">
        <p14:creationId xmlns:p14="http://schemas.microsoft.com/office/powerpoint/2010/main" val="240861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845979-C93A-4A4A-BCF7-B6F69A94B349}" type="datetime1">
              <a:rPr lang="en-US" smtClean="0"/>
              <a:t>12-May-18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5C971-9810-46C8-A952-0F0841701D9D}" type="slidenum">
              <a:rPr lang="en-US" smtClean="0"/>
              <a:t>‹#›</a:t>
            </a:fld>
            <a:endParaRPr lang="en-US"/>
          </a:p>
        </p:txBody>
      </p:sp>
    </p:spTree>
    <p:extLst>
      <p:ext uri="{BB962C8B-B14F-4D97-AF65-F5344CB8AC3E}">
        <p14:creationId xmlns:p14="http://schemas.microsoft.com/office/powerpoint/2010/main" val="137353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B96402-9439-49B3-9045-AC99CF870A84}" type="datetime1">
              <a:rPr lang="en-US" smtClean="0"/>
              <a:t>12-May-18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5C971-9810-46C8-A952-0F0841701D9D}" type="slidenum">
              <a:rPr lang="en-US" smtClean="0"/>
              <a:t>‹#›</a:t>
            </a:fld>
            <a:endParaRPr lang="en-US"/>
          </a:p>
        </p:txBody>
      </p:sp>
    </p:spTree>
    <p:extLst>
      <p:ext uri="{BB962C8B-B14F-4D97-AF65-F5344CB8AC3E}">
        <p14:creationId xmlns:p14="http://schemas.microsoft.com/office/powerpoint/2010/main" val="44636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FAE2A-CA46-4360-ACEE-C9D0027E3BAD}" type="datetime1">
              <a:rPr lang="en-US" smtClean="0"/>
              <a:t>12-May-18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5C971-9810-46C8-A952-0F0841701D9D}" type="slidenum">
              <a:rPr lang="en-US" smtClean="0"/>
              <a:t>‹#›</a:t>
            </a:fld>
            <a:endParaRPr lang="en-US"/>
          </a:p>
        </p:txBody>
      </p:sp>
    </p:spTree>
    <p:extLst>
      <p:ext uri="{BB962C8B-B14F-4D97-AF65-F5344CB8AC3E}">
        <p14:creationId xmlns:p14="http://schemas.microsoft.com/office/powerpoint/2010/main" val="366825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8CE971-4BD6-4340-AA9C-875453D8C67D}" type="datetime1">
              <a:rPr lang="en-US" smtClean="0"/>
              <a:t>12-May-18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5C971-9810-46C8-A952-0F0841701D9D}" type="slidenum">
              <a:rPr lang="en-US" smtClean="0"/>
              <a:t>‹#›</a:t>
            </a:fld>
            <a:endParaRPr lang="en-US"/>
          </a:p>
        </p:txBody>
      </p:sp>
    </p:spTree>
    <p:extLst>
      <p:ext uri="{BB962C8B-B14F-4D97-AF65-F5344CB8AC3E}">
        <p14:creationId xmlns:p14="http://schemas.microsoft.com/office/powerpoint/2010/main" val="52680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6AD152-BF70-4452-9505-E97B17F21E70}" type="datetime1">
              <a:rPr lang="en-US" smtClean="0"/>
              <a:t>12-May-18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5C971-9810-46C8-A952-0F0841701D9D}" type="slidenum">
              <a:rPr lang="en-US" smtClean="0"/>
              <a:t>‹#›</a:t>
            </a:fld>
            <a:endParaRPr lang="en-US"/>
          </a:p>
        </p:txBody>
      </p:sp>
    </p:spTree>
    <p:extLst>
      <p:ext uri="{BB962C8B-B14F-4D97-AF65-F5344CB8AC3E}">
        <p14:creationId xmlns:p14="http://schemas.microsoft.com/office/powerpoint/2010/main" val="162532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3F8383-315A-4E71-A06B-212439038D81}" type="datetime1">
              <a:rPr lang="en-US" smtClean="0"/>
              <a:t>12-May-18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5C971-9810-46C8-A952-0F0841701D9D}" type="slidenum">
              <a:rPr lang="en-US" smtClean="0"/>
              <a:t>‹#›</a:t>
            </a:fld>
            <a:endParaRPr lang="en-US"/>
          </a:p>
        </p:txBody>
      </p:sp>
    </p:spTree>
    <p:extLst>
      <p:ext uri="{BB962C8B-B14F-4D97-AF65-F5344CB8AC3E}">
        <p14:creationId xmlns:p14="http://schemas.microsoft.com/office/powerpoint/2010/main" val="355824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1" y="-1"/>
            <a:ext cx="9144001" cy="6858001"/>
          </a:xfrm>
          <a:prstGeom prst="frame">
            <a:avLst>
              <a:gd name="adj1" fmla="val 3350"/>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userDrawn="1"/>
        </p:nvSpPr>
        <p:spPr>
          <a:xfrm>
            <a:off x="1349189" y="6582197"/>
            <a:ext cx="6472518" cy="338554"/>
          </a:xfrm>
          <a:prstGeom prst="rect">
            <a:avLst/>
          </a:prstGeom>
          <a:noFill/>
        </p:spPr>
        <p:txBody>
          <a:bodyPr wrap="square" rtlCol="0">
            <a:spAutoFit/>
          </a:bodyPr>
          <a:lstStyle/>
          <a:p>
            <a:pPr algn="ctr"/>
            <a:r>
              <a:rPr lang="bn-IN" sz="1600" dirty="0" smtClean="0">
                <a:solidFill>
                  <a:schemeClr val="accent6">
                    <a:lumMod val="50000"/>
                  </a:schemeClr>
                </a:solidFill>
              </a:rPr>
              <a:t>মোছাঃ</a:t>
            </a:r>
            <a:r>
              <a:rPr lang="bn-IN" sz="1600" baseline="0" dirty="0" smtClean="0">
                <a:solidFill>
                  <a:schemeClr val="accent6">
                    <a:lumMod val="50000"/>
                  </a:schemeClr>
                </a:solidFill>
              </a:rPr>
              <a:t> রাজিয়া সুলতানা</a:t>
            </a:r>
            <a:r>
              <a:rPr lang="en-US" sz="1600" baseline="0" dirty="0" smtClean="0">
                <a:solidFill>
                  <a:schemeClr val="accent6">
                    <a:lumMod val="50000"/>
                  </a:schemeClr>
                </a:solidFill>
              </a:rPr>
              <a:t> </a:t>
            </a:r>
            <a:r>
              <a:rPr lang="bn-IN" sz="1600" baseline="0" dirty="0" smtClean="0">
                <a:solidFill>
                  <a:schemeClr val="accent6">
                    <a:lumMod val="50000"/>
                  </a:schemeClr>
                </a:solidFill>
              </a:rPr>
              <a:t>(সহকারি শিক্ষক) আর,কে,এম দাখিল মাদ্‌রাসা, আক্কেলপুর, জয়পুরহাট।</a:t>
            </a:r>
            <a:endParaRPr lang="en-US" sz="1600" dirty="0" smtClean="0">
              <a:solidFill>
                <a:schemeClr val="accent6">
                  <a:lumMod val="50000"/>
                </a:schemeClr>
              </a:solidFill>
            </a:endParaRPr>
          </a:p>
        </p:txBody>
      </p:sp>
      <p:sp>
        <p:nvSpPr>
          <p:cNvPr id="7" name="Rectangle 6"/>
          <p:cNvSpPr/>
          <p:nvPr userDrawn="1"/>
        </p:nvSpPr>
        <p:spPr>
          <a:xfrm>
            <a:off x="242048" y="233080"/>
            <a:ext cx="8650941" cy="6382871"/>
          </a:xfrm>
          <a:prstGeom prst="rect">
            <a:avLst/>
          </a:prstGeom>
          <a:solidFill>
            <a:schemeClr val="bg1">
              <a:lumMod val="9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2947693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5B555E-2C3B-4761-877C-94E2A9D5587A}" type="datetime1">
              <a:rPr lang="en-US" smtClean="0"/>
              <a:t>12-May-18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5C971-9810-46C8-A952-0F0841701D9D}" type="slidenum">
              <a:rPr lang="en-US" smtClean="0"/>
              <a:t>‹#›</a:t>
            </a:fld>
            <a:endParaRPr lang="en-US"/>
          </a:p>
        </p:txBody>
      </p:sp>
    </p:spTree>
    <p:extLst>
      <p:ext uri="{BB962C8B-B14F-4D97-AF65-F5344CB8AC3E}">
        <p14:creationId xmlns:p14="http://schemas.microsoft.com/office/powerpoint/2010/main" val="388309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8430B-8C2F-443A-ACC3-AEEE149EFC19}" type="datetime1">
              <a:rPr lang="en-US" smtClean="0"/>
              <a:t>12-May-18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5C971-9810-46C8-A952-0F0841701D9D}" type="slidenum">
              <a:rPr lang="en-US" smtClean="0"/>
              <a:t>‹#›</a:t>
            </a:fld>
            <a:endParaRPr lang="en-US"/>
          </a:p>
        </p:txBody>
      </p:sp>
    </p:spTree>
    <p:extLst>
      <p:ext uri="{BB962C8B-B14F-4D97-AF65-F5344CB8AC3E}">
        <p14:creationId xmlns:p14="http://schemas.microsoft.com/office/powerpoint/2010/main" val="349181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5BDE0-D693-4957-AF4A-4371B5298ABF}" type="datetime1">
              <a:rPr lang="en-US" smtClean="0"/>
              <a:t>12-May-18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5C971-9810-46C8-A952-0F0841701D9D}" type="slidenum">
              <a:rPr lang="en-US" smtClean="0"/>
              <a:t>‹#›</a:t>
            </a:fld>
            <a:endParaRPr lang="en-US"/>
          </a:p>
        </p:txBody>
      </p:sp>
    </p:spTree>
    <p:extLst>
      <p:ext uri="{BB962C8B-B14F-4D97-AF65-F5344CB8AC3E}">
        <p14:creationId xmlns:p14="http://schemas.microsoft.com/office/powerpoint/2010/main" val="2621351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1</a:t>
            </a:fld>
            <a:endParaRPr lang="en-US" sz="1400" dirty="0">
              <a:solidFill>
                <a:srgbClr val="FF0000"/>
              </a:solidFill>
            </a:endParaRPr>
          </a:p>
        </p:txBody>
      </p:sp>
      <p:sp>
        <p:nvSpPr>
          <p:cNvPr id="4" name="TextBox 3"/>
          <p:cNvSpPr txBox="1"/>
          <p:nvPr/>
        </p:nvSpPr>
        <p:spPr>
          <a:xfrm>
            <a:off x="1138238" y="116662"/>
            <a:ext cx="6653989" cy="2215991"/>
          </a:xfrm>
          <a:prstGeom prst="rect">
            <a:avLst/>
          </a:prstGeom>
          <a:noFill/>
        </p:spPr>
        <p:txBody>
          <a:bodyPr wrap="square" rtlCol="0">
            <a:spAutoFit/>
          </a:bodyPr>
          <a:lstStyle/>
          <a:p>
            <a:pPr algn="ctr"/>
            <a:r>
              <a:rPr lang="bn-IN" sz="13800" dirty="0" smtClean="0">
                <a:solidFill>
                  <a:srgbClr val="7030A0"/>
                </a:solidFill>
              </a:rPr>
              <a:t>স্বা</a:t>
            </a:r>
            <a:r>
              <a:rPr lang="en-US" sz="13800" dirty="0" smtClean="0">
                <a:solidFill>
                  <a:srgbClr val="7030A0"/>
                </a:solidFill>
              </a:rPr>
              <a:t> </a:t>
            </a:r>
            <a:r>
              <a:rPr lang="bn-IN" sz="13800" dirty="0" smtClean="0">
                <a:solidFill>
                  <a:srgbClr val="0070C0"/>
                </a:solidFill>
              </a:rPr>
              <a:t>গ</a:t>
            </a:r>
            <a:r>
              <a:rPr lang="en-US" sz="13800" dirty="0" smtClean="0">
                <a:solidFill>
                  <a:srgbClr val="0070C0"/>
                </a:solidFill>
              </a:rPr>
              <a:t> </a:t>
            </a:r>
            <a:r>
              <a:rPr lang="bn-IN" sz="13800" dirty="0" smtClean="0">
                <a:solidFill>
                  <a:srgbClr val="C00000"/>
                </a:solidFill>
              </a:rPr>
              <a:t>ত</a:t>
            </a:r>
            <a:r>
              <a:rPr lang="en-US" sz="13800" dirty="0" smtClean="0">
                <a:solidFill>
                  <a:srgbClr val="C00000"/>
                </a:solidFill>
              </a:rPr>
              <a:t> </a:t>
            </a:r>
            <a:r>
              <a:rPr lang="bn-IN" sz="13800" dirty="0" smtClean="0">
                <a:solidFill>
                  <a:schemeClr val="accent4">
                    <a:lumMod val="50000"/>
                  </a:schemeClr>
                </a:solidFill>
              </a:rPr>
              <a:t>ম</a:t>
            </a:r>
            <a:r>
              <a:rPr lang="bn-IN" sz="13800" dirty="0" smtClean="0"/>
              <a:t> </a:t>
            </a:r>
            <a:endParaRPr lang="en-US" sz="13800" dirty="0"/>
          </a:p>
        </p:txBody>
      </p:sp>
      <p:sp>
        <p:nvSpPr>
          <p:cNvPr id="5" name="Oval 4"/>
          <p:cNvSpPr/>
          <p:nvPr/>
        </p:nvSpPr>
        <p:spPr>
          <a:xfrm>
            <a:off x="1455575" y="2332653"/>
            <a:ext cx="5769425" cy="397147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546" t="5099"/>
          <a:stretch/>
        </p:blipFill>
        <p:spPr>
          <a:xfrm>
            <a:off x="231129" y="246565"/>
            <a:ext cx="4288583" cy="639498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4642" r="18911"/>
          <a:stretch/>
        </p:blipFill>
        <p:spPr>
          <a:xfrm>
            <a:off x="4519712" y="246565"/>
            <a:ext cx="4395011" cy="6394987"/>
          </a:xfrm>
          <a:prstGeom prst="rect">
            <a:avLst/>
          </a:prstGeom>
        </p:spPr>
      </p:pic>
    </p:spTree>
    <p:extLst>
      <p:ext uri="{BB962C8B-B14F-4D97-AF65-F5344CB8AC3E}">
        <p14:creationId xmlns:p14="http://schemas.microsoft.com/office/powerpoint/2010/main" val="288422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0-ppt_w/2"/>
                                          </p:val>
                                        </p:tav>
                                      </p:tavLst>
                                    </p:anim>
                                    <p:anim calcmode="lin" valueType="num">
                                      <p:cBhvr additive="base">
                                        <p:cTn id="7" dur="5000"/>
                                        <p:tgtEl>
                                          <p:spTgt spid="6"/>
                                        </p:tgtEl>
                                        <p:attrNameLst>
                                          <p:attrName>ppt_y</p:attrName>
                                        </p:attrNameLst>
                                      </p:cBhvr>
                                      <p:tavLst>
                                        <p:tav tm="0">
                                          <p:val>
                                            <p:strVal val="ppt_y"/>
                                          </p:val>
                                        </p:tav>
                                        <p:tav tm="100000">
                                          <p:val>
                                            <p:strVal val="ppt_y"/>
                                          </p:val>
                                        </p:tav>
                                      </p:tavLst>
                                    </p:anim>
                                    <p:set>
                                      <p:cBhvr>
                                        <p:cTn id="8" dur="1" fill="hold">
                                          <p:stCondLst>
                                            <p:cond delay="4999"/>
                                          </p:stCondLst>
                                        </p:cTn>
                                        <p:tgtEl>
                                          <p:spTgt spid="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7"/>
                                        </p:tgtEl>
                                        <p:attrNameLst>
                                          <p:attrName>ppt_x</p:attrName>
                                        </p:attrNameLst>
                                      </p:cBhvr>
                                      <p:tavLst>
                                        <p:tav tm="0">
                                          <p:val>
                                            <p:strVal val="ppt_x"/>
                                          </p:val>
                                        </p:tav>
                                        <p:tav tm="100000">
                                          <p:val>
                                            <p:strVal val="1+ppt_w/2"/>
                                          </p:val>
                                        </p:tav>
                                      </p:tavLst>
                                    </p:anim>
                                    <p:anim calcmode="lin" valueType="num">
                                      <p:cBhvr additive="base">
                                        <p:cTn id="11" dur="5000"/>
                                        <p:tgtEl>
                                          <p:spTgt spid="7"/>
                                        </p:tgtEl>
                                        <p:attrNameLst>
                                          <p:attrName>ppt_y</p:attrName>
                                        </p:attrNameLst>
                                      </p:cBhvr>
                                      <p:tavLst>
                                        <p:tav tm="0">
                                          <p:val>
                                            <p:strVal val="ppt_y"/>
                                          </p:val>
                                        </p:tav>
                                        <p:tav tm="100000">
                                          <p:val>
                                            <p:strVal val="ppt_y"/>
                                          </p:val>
                                        </p:tav>
                                      </p:tavLst>
                                    </p:anim>
                                    <p:set>
                                      <p:cBhvr>
                                        <p:cTn id="12" dur="1" fill="hold">
                                          <p:stCondLst>
                                            <p:cond delay="4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4500" fill="hold"/>
                                        <p:tgtEl>
                                          <p:spTgt spid="4"/>
                                        </p:tgtEl>
                                        <p:attrNameLst>
                                          <p:attrName>ppt_w</p:attrName>
                                        </p:attrNameLst>
                                      </p:cBhvr>
                                      <p:tavLst>
                                        <p:tav tm="0">
                                          <p:val>
                                            <p:fltVal val="0"/>
                                          </p:val>
                                        </p:tav>
                                        <p:tav tm="100000">
                                          <p:val>
                                            <p:strVal val="#ppt_w"/>
                                          </p:val>
                                        </p:tav>
                                      </p:tavLst>
                                    </p:anim>
                                    <p:anim calcmode="lin" valueType="num">
                                      <p:cBhvr>
                                        <p:cTn id="18" dur="4500" fill="hold"/>
                                        <p:tgtEl>
                                          <p:spTgt spid="4"/>
                                        </p:tgtEl>
                                        <p:attrNameLst>
                                          <p:attrName>ppt_h</p:attrName>
                                        </p:attrNameLst>
                                      </p:cBhvr>
                                      <p:tavLst>
                                        <p:tav tm="0">
                                          <p:val>
                                            <p:fltVal val="0"/>
                                          </p:val>
                                        </p:tav>
                                        <p:tav tm="100000">
                                          <p:val>
                                            <p:strVal val="#ppt_h"/>
                                          </p:val>
                                        </p:tav>
                                      </p:tavLst>
                                    </p:anim>
                                    <p:animEffect transition="in" filter="fade">
                                      <p:cBhvr>
                                        <p:cTn id="19" dur="4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mph" presetSubtype="0" repeatCount="indefinite" fill="hold" grpId="1" nodeType="clickEffect">
                                  <p:stCondLst>
                                    <p:cond delay="0"/>
                                  </p:stCondLst>
                                  <p:endCondLst>
                                    <p:cond evt="onNext" delay="0">
                                      <p:tgtEl>
                                        <p:sldTgt/>
                                      </p:tgtEl>
                                    </p:cond>
                                  </p:endCondLst>
                                  <p:childTnLst>
                                    <p:animClr clrSpc="hsl" dir="cw">
                                      <p:cBhvr override="childStyle">
                                        <p:cTn id="23" dur="500" fill="hold"/>
                                        <p:tgtEl>
                                          <p:spTgt spid="4"/>
                                        </p:tgtEl>
                                        <p:attrNameLst>
                                          <p:attrName>style.color</p:attrName>
                                        </p:attrNameLst>
                                      </p:cBhvr>
                                      <p:by>
                                        <p:hsl h="10842353" s="0" l="0"/>
                                      </p:by>
                                    </p:animClr>
                                    <p:animClr clrSpc="hsl" dir="cw">
                                      <p:cBhvr>
                                        <p:cTn id="24" dur="500" fill="hold"/>
                                        <p:tgtEl>
                                          <p:spTgt spid="4"/>
                                        </p:tgtEl>
                                        <p:attrNameLst>
                                          <p:attrName>fillcolor</p:attrName>
                                        </p:attrNameLst>
                                      </p:cBhvr>
                                      <p:by>
                                        <p:hsl h="10842353" s="0" l="0"/>
                                      </p:by>
                                    </p:animClr>
                                    <p:animClr clrSpc="hsl" dir="cw">
                                      <p:cBhvr>
                                        <p:cTn id="25" dur="500" fill="hold"/>
                                        <p:tgtEl>
                                          <p:spTgt spid="4"/>
                                        </p:tgtEl>
                                        <p:attrNameLst>
                                          <p:attrName>stroke.color</p:attrName>
                                        </p:attrNameLst>
                                      </p:cBhvr>
                                      <p:by>
                                        <p:hsl h="10842353" s="0" l="0"/>
                                      </p:by>
                                    </p:animClr>
                                    <p:set>
                                      <p:cBhvr>
                                        <p:cTn id="26"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10</a:t>
            </a:fld>
            <a:endParaRPr lang="en-US" sz="1400" dirty="0">
              <a:solidFill>
                <a:srgbClr val="FF0000"/>
              </a:solidFill>
            </a:endParaRPr>
          </a:p>
        </p:txBody>
      </p:sp>
      <p:sp>
        <p:nvSpPr>
          <p:cNvPr id="9" name="TextBox 8"/>
          <p:cNvSpPr txBox="1"/>
          <p:nvPr/>
        </p:nvSpPr>
        <p:spPr>
          <a:xfrm>
            <a:off x="269782" y="262901"/>
            <a:ext cx="4245066" cy="923330"/>
          </a:xfrm>
          <a:prstGeom prst="rect">
            <a:avLst/>
          </a:prstGeo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5400" dirty="0" smtClean="0">
                <a:solidFill>
                  <a:schemeClr val="accent2">
                    <a:lumMod val="75000"/>
                  </a:schemeClr>
                </a:solidFill>
                <a:latin typeface="NikoshBAN" panose="02000000000000000000" pitchFamily="2" charset="0"/>
                <a:cs typeface="NikoshBAN" panose="02000000000000000000" pitchFamily="2" charset="0"/>
              </a:rPr>
              <a:t>আদর্শ পাঠ </a:t>
            </a:r>
            <a:endParaRPr lang="en-US" sz="5400" dirty="0">
              <a:solidFill>
                <a:schemeClr val="accent2">
                  <a:lumMod val="75000"/>
                </a:schemeClr>
              </a:solidFill>
              <a:latin typeface="NikoshBAN" panose="02000000000000000000" pitchFamily="2" charset="0"/>
              <a:cs typeface="NikoshBAN" panose="02000000000000000000" pitchFamily="2" charset="0"/>
            </a:endParaRPr>
          </a:p>
        </p:txBody>
      </p:sp>
      <p:sp>
        <p:nvSpPr>
          <p:cNvPr id="10" name="TextBox 9"/>
          <p:cNvSpPr txBox="1"/>
          <p:nvPr/>
        </p:nvSpPr>
        <p:spPr>
          <a:xfrm>
            <a:off x="4557708" y="267304"/>
            <a:ext cx="4329821" cy="923330"/>
          </a:xfrm>
          <a:prstGeom prst="rect">
            <a:avLst/>
          </a:prstGeo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5400" dirty="0" smtClean="0">
                <a:solidFill>
                  <a:schemeClr val="accent6">
                    <a:lumMod val="50000"/>
                  </a:schemeClr>
                </a:solidFill>
                <a:latin typeface="NikoshBAN" panose="02000000000000000000" pitchFamily="2" charset="0"/>
                <a:cs typeface="NikoshBAN" panose="02000000000000000000" pitchFamily="2" charset="0"/>
              </a:rPr>
              <a:t>সরব পাঠ   </a:t>
            </a:r>
            <a:endParaRPr lang="en-US" sz="5400" dirty="0">
              <a:solidFill>
                <a:schemeClr val="accent6">
                  <a:lumMod val="50000"/>
                </a:schemeClr>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3643"/>
          <a:stretch/>
        </p:blipFill>
        <p:spPr>
          <a:xfrm>
            <a:off x="269780" y="1186231"/>
            <a:ext cx="4245067" cy="5128843"/>
          </a:xfrm>
          <a:prstGeom prst="rect">
            <a:avLst/>
          </a:prstGeom>
          <a:ln>
            <a:noFill/>
          </a:ln>
          <a:effectLst>
            <a:softEdge rad="112500"/>
          </a:effectLst>
          <a:scene3d>
            <a:camera prst="orthographicFront">
              <a:rot lat="0" lon="0" rev="0"/>
            </a:camera>
            <a:lightRig rig="glow" dir="t">
              <a:rot lat="0" lon="0" rev="14100000"/>
            </a:lightRig>
          </a:scene3d>
          <a:sp3d prstMaterial="softEdge">
            <a:bevelT w="127000" prst="artDeco"/>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709" y="1186231"/>
            <a:ext cx="4329116" cy="5128844"/>
          </a:xfrm>
          <a:prstGeom prst="rect">
            <a:avLst/>
          </a:prstGeom>
          <a:ln>
            <a:noFill/>
          </a:ln>
          <a:effectLst>
            <a:softEdge rad="112500"/>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428945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par>
                                <p:cTn id="11" presetID="17"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ppt_w/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par>
                                <p:cTn id="24" presetID="55"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strVal val="#ppt_w*0.70"/>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11</a:t>
            </a:fld>
            <a:endParaRPr lang="en-US" sz="1400" dirty="0">
              <a:solidFill>
                <a:srgbClr val="FF0000"/>
              </a:solidFill>
            </a:endParaRPr>
          </a:p>
        </p:txBody>
      </p:sp>
      <p:sp>
        <p:nvSpPr>
          <p:cNvPr id="4" name="Rounded Rectangle 3"/>
          <p:cNvSpPr/>
          <p:nvPr/>
        </p:nvSpPr>
        <p:spPr>
          <a:xfrm>
            <a:off x="651789" y="634482"/>
            <a:ext cx="3826906" cy="2658714"/>
          </a:xfrm>
          <a:prstGeom prst="roundRect">
            <a:avLst>
              <a:gd name="adj" fmla="val 10879"/>
            </a:avLst>
          </a:prstGeom>
          <a:blipFill dpi="0" rotWithShape="1">
            <a:blip r:embed="rId3">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6181"/>
          <a:stretch/>
        </p:blipFill>
        <p:spPr>
          <a:xfrm>
            <a:off x="4739951" y="634482"/>
            <a:ext cx="3778898" cy="2671639"/>
          </a:xfrm>
          <a:prstGeom prst="roundRect">
            <a:avLst>
              <a:gd name="adj" fmla="val 933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505408" y="3938983"/>
            <a:ext cx="8013441" cy="2308324"/>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লখার রাতের বিছানা ফুটপাতের কঠিন শান। এই শান দিনের বেলায় রোদে পুড়ে গরম হয়। রাতে হিম লেগে বরফের মতো ঠাণ্ডা হয়। ঠাণ্ডা শানে শুয়ে লখার বুকে কাশি বসে। গায়ে জ্বর ওঠে।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202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12</a:t>
            </a:fld>
            <a:endParaRPr lang="en-US" sz="14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67" y="825270"/>
            <a:ext cx="3629578" cy="28072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9803"/>
          <a:stretch/>
        </p:blipFill>
        <p:spPr>
          <a:xfrm>
            <a:off x="4946643" y="825271"/>
            <a:ext cx="3442160" cy="28072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Box 6"/>
          <p:cNvSpPr txBox="1"/>
          <p:nvPr/>
        </p:nvSpPr>
        <p:spPr>
          <a:xfrm>
            <a:off x="367988" y="4490194"/>
            <a:ext cx="8235723" cy="1200329"/>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লখার দিন কাটে গুলি খেলে, ‌ছেড়া কাগজ কুড়িয়ে, বন্ধুদের সঙ্গে মারামারি 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093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13</a:t>
            </a:fld>
            <a:endParaRPr lang="en-US" sz="14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37" y="981701"/>
            <a:ext cx="3902776" cy="2741213"/>
          </a:xfrm>
          <a:prstGeom prst="rect">
            <a:avLst/>
          </a:prstGeom>
          <a:ln>
            <a:noFill/>
          </a:ln>
          <a:effectLst>
            <a:softEdge rad="112500"/>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883"/>
          <a:stretch/>
        </p:blipFill>
        <p:spPr>
          <a:xfrm>
            <a:off x="4586043" y="981700"/>
            <a:ext cx="4009782" cy="2741213"/>
          </a:xfrm>
          <a:prstGeom prst="rect">
            <a:avLst/>
          </a:prstGeom>
          <a:ln>
            <a:noFill/>
          </a:ln>
          <a:effectLst>
            <a:softEdge rad="112500"/>
          </a:effectLst>
        </p:spPr>
      </p:pic>
      <p:sp>
        <p:nvSpPr>
          <p:cNvPr id="6" name="TextBox 5"/>
          <p:cNvSpPr txBox="1"/>
          <p:nvPr/>
        </p:nvSpPr>
        <p:spPr>
          <a:xfrm>
            <a:off x="482612" y="4272344"/>
            <a:ext cx="7876803" cy="1446550"/>
          </a:xfrm>
          <a:prstGeom prst="rect">
            <a:avLst/>
          </a:prstGeom>
          <a:noFill/>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আর খাবারের দোকানের এঁটোপাতা চেটে। রাতে মায়ের পাশে লখা খিদের কষ্ট ভুলে যায়।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9323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14</a:t>
            </a:fld>
            <a:endParaRPr lang="en-US" sz="14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185" y="451602"/>
            <a:ext cx="7501230" cy="334968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p:cNvSpPr txBox="1"/>
          <p:nvPr/>
        </p:nvSpPr>
        <p:spPr>
          <a:xfrm>
            <a:off x="647797" y="4476809"/>
            <a:ext cx="7786006" cy="2062103"/>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খানিকটা এগিয়ে উঁচু রেললাইন যেন দুটো মরা সাপ। পাশাপাশি</a:t>
            </a:r>
            <a:r>
              <a:rPr lang="bn-IN"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শুয়ে আছে চুপচাপ। লখা ইটের টুকরো দিয়ে ইস্পাতে লাইনে ঠুক-ঠুক ঠুকে তার উপর কান পাতল।যেন গানের সুরলহরি বয়ে যাচ্ছে কানের ভিতর দিয়ে।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370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1" nodeType="click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15</a:t>
            </a:fld>
            <a:endParaRPr lang="en-US" sz="14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767" y="728160"/>
            <a:ext cx="2000630" cy="2095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loud 4"/>
          <p:cNvSpPr/>
          <p:nvPr/>
        </p:nvSpPr>
        <p:spPr>
          <a:xfrm>
            <a:off x="800389" y="850425"/>
            <a:ext cx="1942809" cy="1978500"/>
          </a:xfrm>
          <a:prstGeom prst="cloud">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দলীয়</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কাজ</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6" name="Cloud 5"/>
          <p:cNvSpPr/>
          <p:nvPr/>
        </p:nvSpPr>
        <p:spPr>
          <a:xfrm>
            <a:off x="6464968" y="850425"/>
            <a:ext cx="2005264" cy="1850636"/>
          </a:xfrm>
          <a:prstGeom prst="cloud">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সময়ঃ  ১০মিনিট</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7" name="TextBox 6"/>
          <p:cNvSpPr txBox="1"/>
          <p:nvPr/>
        </p:nvSpPr>
        <p:spPr>
          <a:xfrm>
            <a:off x="846169" y="3772755"/>
            <a:ext cx="7188211" cy="1938992"/>
          </a:xfrm>
          <a:prstGeom prst="rect">
            <a:avLst/>
          </a:prstGeom>
          <a:solidFill>
            <a:schemeClr val="accent2">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60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পরিচয় দাও এবং তার জীবনযাত্রার প্রকৃতি বর্ণনা কর। </a:t>
            </a:r>
            <a:endParaRPr lang="en-US" sz="6000"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050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16</a:t>
            </a:fld>
            <a:endParaRPr lang="en-US" sz="1400" dirty="0">
              <a:solidFill>
                <a:srgbClr val="FF0000"/>
              </a:solidFill>
            </a:endParaRPr>
          </a:p>
        </p:txBody>
      </p:sp>
      <p:sp>
        <p:nvSpPr>
          <p:cNvPr id="4" name="TextBox 3"/>
          <p:cNvSpPr txBox="1"/>
          <p:nvPr/>
        </p:nvSpPr>
        <p:spPr>
          <a:xfrm>
            <a:off x="3326947" y="165047"/>
            <a:ext cx="2200275"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400" u="sng" dirty="0" smtClean="0">
                <a:latin typeface="NikoshBAN" panose="02000000000000000000" pitchFamily="2" charset="0"/>
                <a:cs typeface="NikoshBAN" panose="02000000000000000000" pitchFamily="2" charset="0"/>
              </a:rPr>
              <a:t>মুল্যায়ণ </a:t>
            </a:r>
            <a:endParaRPr lang="en-US" sz="4400" u="sng" dirty="0">
              <a:latin typeface="NikoshBAN" panose="02000000000000000000" pitchFamily="2" charset="0"/>
              <a:cs typeface="NikoshBAN" panose="02000000000000000000" pitchFamily="2" charset="0"/>
            </a:endParaRPr>
          </a:p>
        </p:txBody>
      </p:sp>
      <p:sp>
        <p:nvSpPr>
          <p:cNvPr id="5" name="Rectangle 4"/>
          <p:cNvSpPr/>
          <p:nvPr/>
        </p:nvSpPr>
        <p:spPr>
          <a:xfrm>
            <a:off x="1137731" y="1311786"/>
            <a:ext cx="6014473" cy="523220"/>
          </a:xfrm>
          <a:prstGeom prst="rect">
            <a:avLst/>
          </a:prstGeom>
        </p:spPr>
        <p:txBody>
          <a:bodyPr wrap="square">
            <a:spAutoFit/>
          </a:bodyPr>
          <a:lstStyle/>
          <a:p>
            <a:pPr marL="571500" indent="-571500">
              <a:buFont typeface="Wingdings" panose="05000000000000000000" pitchFamily="2" charset="2"/>
              <a:buChar char="v"/>
            </a:pPr>
            <a:r>
              <a:rPr lang="bn-BD" sz="2800" dirty="0" smtClean="0">
                <a:ln w="0"/>
                <a:solidFill>
                  <a:prstClr val="black"/>
                </a:solidFill>
                <a:latin typeface="NikoshBAN" panose="02000000000000000000" pitchFamily="2" charset="0"/>
                <a:cs typeface="NikoshBAN" panose="02000000000000000000" pitchFamily="2" charset="0"/>
              </a:rPr>
              <a:t>রেল লাইনকে কিসের সাথে তুলনা করা হয়েছে ?</a:t>
            </a:r>
            <a:endParaRPr lang="bn-IN" sz="2800" dirty="0">
              <a:ln w="0"/>
              <a:solidFill>
                <a:prstClr val="black"/>
              </a:solidFill>
              <a:latin typeface="NikoshBAN" panose="02000000000000000000" pitchFamily="2" charset="0"/>
              <a:cs typeface="NikoshBAN" panose="02000000000000000000" pitchFamily="2" charset="0"/>
            </a:endParaRPr>
          </a:p>
        </p:txBody>
      </p:sp>
      <p:sp>
        <p:nvSpPr>
          <p:cNvPr id="6" name="TextBox 5"/>
          <p:cNvSpPr txBox="1"/>
          <p:nvPr/>
        </p:nvSpPr>
        <p:spPr>
          <a:xfrm>
            <a:off x="1772943" y="2027759"/>
            <a:ext cx="1837031" cy="461665"/>
          </a:xfrm>
          <a:prstGeom prst="rect">
            <a:avLst/>
          </a:prstGeom>
          <a:solidFill>
            <a:schemeClr val="accent3">
              <a:lumMod val="40000"/>
              <a:lumOff val="60000"/>
            </a:schemeClr>
          </a:solidFill>
          <a:ln>
            <a:noFill/>
          </a:ln>
          <a:effectLst>
            <a:outerShdw blurRad="44450" dist="27940" dir="5400000" algn="ctr">
              <a:srgbClr val="000000">
                <a:alpha val="32000"/>
              </a:srgbClr>
            </a:outerShdw>
          </a:effectLst>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a:t>
            </a:r>
            <a:r>
              <a:rPr lang="bn-BD" sz="2400" b="1" dirty="0" smtClean="0">
                <a:solidFill>
                  <a:prstClr val="black"/>
                </a:solidFill>
                <a:latin typeface="NikoshBAN" panose="02000000000000000000" pitchFamily="2" charset="0"/>
                <a:cs typeface="NikoshBAN" panose="02000000000000000000" pitchFamily="2" charset="0"/>
              </a:rPr>
              <a:t>.</a:t>
            </a:r>
            <a:r>
              <a:rPr lang="en-US" sz="2400" b="1" dirty="0" smtClean="0">
                <a:solidFill>
                  <a:prstClr val="black"/>
                </a:solidFill>
                <a:latin typeface="NikoshBAN" panose="02000000000000000000" pitchFamily="2" charset="0"/>
                <a:cs typeface="NikoshBAN" panose="02000000000000000000" pitchFamily="2" charset="0"/>
              </a:rPr>
              <a:t> </a:t>
            </a:r>
            <a:r>
              <a:rPr lang="bn-BD" sz="2400" dirty="0">
                <a:solidFill>
                  <a:prstClr val="black"/>
                </a:solidFill>
                <a:latin typeface="NikoshBAN" panose="02000000000000000000" pitchFamily="2" charset="0"/>
                <a:cs typeface="NikoshBAN" panose="02000000000000000000" pitchFamily="2" charset="0"/>
              </a:rPr>
              <a:t>গানের </a:t>
            </a:r>
            <a:r>
              <a:rPr lang="bn-BD" sz="2400" dirty="0" smtClean="0">
                <a:solidFill>
                  <a:prstClr val="black"/>
                </a:solidFill>
                <a:latin typeface="NikoshBAN" panose="02000000000000000000" pitchFamily="2" charset="0"/>
                <a:cs typeface="NikoshBAN" panose="02000000000000000000" pitchFamily="2" charset="0"/>
              </a:rPr>
              <a:t>লহরি</a:t>
            </a:r>
            <a:endParaRPr lang="en-US" sz="2400" dirty="0">
              <a:solidFill>
                <a:prstClr val="black"/>
              </a:solidFill>
              <a:latin typeface="NikoshBAN" panose="02000000000000000000" pitchFamily="2" charset="0"/>
              <a:cs typeface="NikoshBAN" panose="02000000000000000000" pitchFamily="2" charset="0"/>
            </a:endParaRPr>
          </a:p>
        </p:txBody>
      </p:sp>
      <p:sp>
        <p:nvSpPr>
          <p:cNvPr id="7" name="TextBox 6"/>
          <p:cNvSpPr txBox="1"/>
          <p:nvPr/>
        </p:nvSpPr>
        <p:spPr>
          <a:xfrm>
            <a:off x="1772943" y="2631616"/>
            <a:ext cx="1837031" cy="461665"/>
          </a:xfrm>
          <a:prstGeom prst="rect">
            <a:avLst/>
          </a:prstGeom>
          <a:solidFill>
            <a:schemeClr val="accent3">
              <a:lumMod val="40000"/>
              <a:lumOff val="60000"/>
            </a:schemeClr>
          </a:solidFill>
          <a:ln>
            <a:noFill/>
          </a:ln>
          <a:effectLst>
            <a:outerShdw blurRad="44450" dist="27940" dir="5400000" algn="ctr">
              <a:srgbClr val="000000">
                <a:alpha val="32000"/>
              </a:srgbClr>
            </a:outerShdw>
          </a:effectLst>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bn-BD" sz="2400" dirty="0" smtClean="0">
                <a:solidFill>
                  <a:prstClr val="black"/>
                </a:solidFill>
                <a:latin typeface="NikoshBAN" panose="02000000000000000000" pitchFamily="2" charset="0"/>
                <a:cs typeface="NikoshBAN" panose="02000000000000000000" pitchFamily="2" charset="0"/>
              </a:rPr>
              <a:t>মরা ব্যাঙ</a:t>
            </a:r>
            <a:endParaRPr lang="en-US" sz="2400" dirty="0">
              <a:solidFill>
                <a:prstClr val="black"/>
              </a:solidFill>
              <a:latin typeface="NikoshBAN" panose="02000000000000000000" pitchFamily="2" charset="0"/>
              <a:cs typeface="NikoshBAN" panose="02000000000000000000" pitchFamily="2" charset="0"/>
            </a:endParaRPr>
          </a:p>
        </p:txBody>
      </p:sp>
      <p:sp>
        <p:nvSpPr>
          <p:cNvPr id="8" name="TextBox 7"/>
          <p:cNvSpPr txBox="1"/>
          <p:nvPr/>
        </p:nvSpPr>
        <p:spPr>
          <a:xfrm>
            <a:off x="4660284" y="2021971"/>
            <a:ext cx="1733876" cy="461665"/>
          </a:xfrm>
          <a:prstGeom prst="rect">
            <a:avLst/>
          </a:prstGeom>
          <a:solidFill>
            <a:schemeClr val="accent3">
              <a:lumMod val="40000"/>
              <a:lumOff val="60000"/>
            </a:schemeClr>
          </a:solidFill>
          <a:ln>
            <a:noFill/>
          </a:ln>
          <a:effectLst>
            <a:outerShdw blurRad="44450" dist="27940" dir="5400000" algn="ctr">
              <a:srgbClr val="000000">
                <a:alpha val="32000"/>
              </a:srgbClr>
            </a:outerShdw>
          </a:effectLst>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গ.</a:t>
            </a:r>
            <a:r>
              <a:rPr lang="en-US" sz="2400" b="1" dirty="0" smtClean="0">
                <a:solidFill>
                  <a:prstClr val="black"/>
                </a:solidFill>
                <a:latin typeface="NikoshBAN" panose="02000000000000000000" pitchFamily="2" charset="0"/>
                <a:cs typeface="NikoshBAN" panose="02000000000000000000" pitchFamily="2" charset="0"/>
              </a:rPr>
              <a:t> </a:t>
            </a:r>
            <a:r>
              <a:rPr lang="bn-BD" sz="2400" dirty="0">
                <a:solidFill>
                  <a:prstClr val="black"/>
                </a:solidFill>
                <a:latin typeface="NikoshBAN" panose="02000000000000000000" pitchFamily="2" charset="0"/>
                <a:cs typeface="NikoshBAN" panose="02000000000000000000" pitchFamily="2" charset="0"/>
              </a:rPr>
              <a:t>মরা </a:t>
            </a:r>
            <a:r>
              <a:rPr lang="bn-BD" sz="2400" dirty="0" smtClean="0">
                <a:solidFill>
                  <a:prstClr val="black"/>
                </a:solidFill>
                <a:latin typeface="NikoshBAN" panose="02000000000000000000" pitchFamily="2" charset="0"/>
                <a:cs typeface="NikoshBAN" panose="02000000000000000000" pitchFamily="2" charset="0"/>
              </a:rPr>
              <a:t>সাপ</a:t>
            </a:r>
            <a:endParaRPr lang="en-US" sz="2400" dirty="0">
              <a:solidFill>
                <a:prstClr val="black"/>
              </a:solidFill>
              <a:latin typeface="NikoshBAN" panose="02000000000000000000" pitchFamily="2" charset="0"/>
              <a:cs typeface="NikoshBAN" panose="02000000000000000000" pitchFamily="2" charset="0"/>
            </a:endParaRPr>
          </a:p>
        </p:txBody>
      </p:sp>
      <p:sp>
        <p:nvSpPr>
          <p:cNvPr id="9" name="TextBox 8"/>
          <p:cNvSpPr txBox="1"/>
          <p:nvPr/>
        </p:nvSpPr>
        <p:spPr>
          <a:xfrm>
            <a:off x="4660284" y="2631616"/>
            <a:ext cx="1733876" cy="461665"/>
          </a:xfrm>
          <a:prstGeom prst="rect">
            <a:avLst/>
          </a:prstGeom>
          <a:solidFill>
            <a:schemeClr val="accent3">
              <a:lumMod val="40000"/>
              <a:lumOff val="60000"/>
            </a:schemeClr>
          </a:solidFill>
          <a:ln>
            <a:noFill/>
          </a:ln>
          <a:effectLst>
            <a:outerShdw blurRad="44450" dist="27940" dir="5400000" algn="ctr">
              <a:srgbClr val="000000">
                <a:alpha val="32000"/>
              </a:srgbClr>
            </a:outerShdw>
          </a:effectLst>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ঘ. </a:t>
            </a:r>
            <a:r>
              <a:rPr lang="bn-BD" sz="2400" dirty="0" smtClean="0">
                <a:solidFill>
                  <a:prstClr val="black"/>
                </a:solidFill>
                <a:latin typeface="NikoshBAN" panose="02000000000000000000" pitchFamily="2" charset="0"/>
                <a:cs typeface="NikoshBAN" panose="02000000000000000000" pitchFamily="2" charset="0"/>
              </a:rPr>
              <a:t>হা করা গলা</a:t>
            </a:r>
            <a:endParaRPr lang="en-US" sz="2400" dirty="0">
              <a:solidFill>
                <a:prstClr val="black"/>
              </a:solidFill>
              <a:latin typeface="NikoshBAN" panose="02000000000000000000" pitchFamily="2" charset="0"/>
              <a:cs typeface="NikoshBAN" panose="02000000000000000000" pitchFamily="2" charset="0"/>
            </a:endParaRPr>
          </a:p>
        </p:txBody>
      </p:sp>
      <p:sp>
        <p:nvSpPr>
          <p:cNvPr id="10" name="Rectangle 9"/>
          <p:cNvSpPr/>
          <p:nvPr/>
        </p:nvSpPr>
        <p:spPr>
          <a:xfrm>
            <a:off x="1174822" y="3356214"/>
            <a:ext cx="5450789" cy="523220"/>
          </a:xfrm>
          <a:prstGeom prst="rect">
            <a:avLst/>
          </a:prstGeom>
        </p:spPr>
        <p:txBody>
          <a:bodyPr wrap="square">
            <a:spAutoFit/>
          </a:bodyPr>
          <a:lstStyle/>
          <a:p>
            <a:r>
              <a:rPr lang="en-US" sz="2800" dirty="0" smtClean="0">
                <a:solidFill>
                  <a:prstClr val="black"/>
                </a:solidFill>
                <a:latin typeface="NikoshBAN" panose="02000000000000000000" pitchFamily="2" charset="0"/>
                <a:cs typeface="NikoshBAN" panose="02000000000000000000" pitchFamily="2" charset="0"/>
                <a:sym typeface="Wingdings" panose="05000000000000000000" pitchFamily="2" charset="2"/>
              </a:rPr>
              <a:t></a:t>
            </a:r>
            <a:r>
              <a:rPr lang="bn-IN" sz="2800" dirty="0" smtClean="0">
                <a:solidFill>
                  <a:prstClr val="black"/>
                </a:solidFill>
                <a:latin typeface="NikoshBAN" panose="02000000000000000000" pitchFamily="2" charset="0"/>
                <a:cs typeface="NikoshBAN" panose="02000000000000000000" pitchFamily="2" charset="0"/>
                <a:sym typeface="Wingdings" panose="05000000000000000000" pitchFamily="2" charset="2"/>
              </a:rPr>
              <a:t> </a:t>
            </a:r>
            <a:r>
              <a:rPr lang="bn-BD" sz="2800" dirty="0" smtClean="0">
                <a:solidFill>
                  <a:prstClr val="black"/>
                </a:solidFill>
                <a:latin typeface="NikoshBAN" panose="02000000000000000000" pitchFamily="2" charset="0"/>
                <a:cs typeface="NikoshBAN" panose="02000000000000000000" pitchFamily="2" charset="0"/>
              </a:rPr>
              <a:t>শান দিনের বেলায় রোদে পুড়ে কী রকম হয়?</a:t>
            </a:r>
            <a:endParaRPr lang="en-US" sz="2800" dirty="0"/>
          </a:p>
        </p:txBody>
      </p:sp>
      <p:sp>
        <p:nvSpPr>
          <p:cNvPr id="11" name="TextBox 10"/>
          <p:cNvSpPr txBox="1"/>
          <p:nvPr/>
        </p:nvSpPr>
        <p:spPr>
          <a:xfrm>
            <a:off x="1159464" y="4168099"/>
            <a:ext cx="5896947" cy="523220"/>
          </a:xfrm>
          <a:prstGeom prst="rect">
            <a:avLst/>
          </a:prstGeom>
          <a:noFill/>
        </p:spPr>
        <p:txBody>
          <a:bodyPr wrap="square" rtlCol="0">
            <a:spAutoFit/>
          </a:bodyPr>
          <a:lstStyle/>
          <a:p>
            <a:r>
              <a:rPr lang="en-US" sz="2800" dirty="0">
                <a:solidFill>
                  <a:prstClr val="black"/>
                </a:solidFill>
                <a:latin typeface="NikoshBAN" panose="02000000000000000000" pitchFamily="2" charset="0"/>
                <a:cs typeface="NikoshBAN" panose="02000000000000000000" pitchFamily="2" charset="0"/>
                <a:sym typeface="Wingdings" panose="05000000000000000000" pitchFamily="2" charset="2"/>
              </a:rPr>
              <a:t> </a:t>
            </a:r>
            <a:r>
              <a:rPr lang="bn-BD" sz="2800" dirty="0" smtClean="0">
                <a:latin typeface="NikoshBAN" panose="02000000000000000000" pitchFamily="2" charset="0"/>
                <a:cs typeface="NikoshBAN" panose="02000000000000000000" pitchFamily="2" charset="0"/>
              </a:rPr>
              <a:t>লখা </a:t>
            </a:r>
            <a:r>
              <a:rPr lang="bn-BD" sz="2800" dirty="0">
                <a:latin typeface="NikoshBAN" panose="02000000000000000000" pitchFamily="2" charset="0"/>
                <a:cs typeface="NikoshBAN" panose="02000000000000000000" pitchFamily="2" charset="0"/>
              </a:rPr>
              <a:t>চুপি চুপি পা ফেলে কোথায় হারিয়ে গেল ?</a:t>
            </a:r>
            <a:endParaRPr lang="en-US" sz="2800" dirty="0"/>
          </a:p>
        </p:txBody>
      </p:sp>
      <p:sp>
        <p:nvSpPr>
          <p:cNvPr id="12" name="TextBox 11"/>
          <p:cNvSpPr txBox="1"/>
          <p:nvPr/>
        </p:nvSpPr>
        <p:spPr>
          <a:xfrm>
            <a:off x="1174822" y="4839299"/>
            <a:ext cx="5982339" cy="523220"/>
          </a:xfrm>
          <a:prstGeom prst="rect">
            <a:avLst/>
          </a:prstGeom>
          <a:noFill/>
        </p:spPr>
        <p:txBody>
          <a:bodyPr wrap="square" rtlCol="0">
            <a:spAutoFit/>
          </a:bodyPr>
          <a:lstStyle/>
          <a:p>
            <a:r>
              <a:rPr lang="en-US" sz="2800" dirty="0">
                <a:solidFill>
                  <a:prstClr val="black"/>
                </a:solidFill>
                <a:latin typeface="NikoshBAN" panose="02000000000000000000" pitchFamily="2" charset="0"/>
                <a:cs typeface="NikoshBAN" panose="02000000000000000000" pitchFamily="2" charset="0"/>
                <a:sym typeface="Wingdings" panose="05000000000000000000" pitchFamily="2" charset="2"/>
              </a:rPr>
              <a:t> </a:t>
            </a:r>
            <a:r>
              <a:rPr lang="bn-BD" sz="2800" dirty="0" smtClean="0">
                <a:latin typeface="NikoshBAN" panose="02000000000000000000" pitchFamily="2" charset="0"/>
                <a:cs typeface="NikoshBAN" panose="02000000000000000000" pitchFamily="2" charset="0"/>
              </a:rPr>
              <a:t>রেল </a:t>
            </a:r>
            <a:r>
              <a:rPr lang="bn-BD" sz="2800" dirty="0">
                <a:latin typeface="NikoshBAN" panose="02000000000000000000" pitchFamily="2" charset="0"/>
                <a:cs typeface="NikoshBAN" panose="02000000000000000000" pitchFamily="2" charset="0"/>
              </a:rPr>
              <a:t>লাইনকে কিসের সঙ্গে তুলনা করা হয়েছে ?</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1174822" y="5531258"/>
            <a:ext cx="6117072" cy="523220"/>
          </a:xfrm>
          <a:prstGeom prst="rect">
            <a:avLst/>
          </a:prstGeom>
          <a:noFill/>
        </p:spPr>
        <p:txBody>
          <a:bodyPr wrap="square" rtlCol="0">
            <a:spAutoFit/>
          </a:bodyPr>
          <a:lstStyle/>
          <a:p>
            <a:r>
              <a:rPr lang="en-US" sz="2800" dirty="0">
                <a:solidFill>
                  <a:prstClr val="black"/>
                </a:solidFill>
                <a:latin typeface="NikoshBAN" panose="02000000000000000000" pitchFamily="2" charset="0"/>
                <a:cs typeface="NikoshBAN" panose="02000000000000000000" pitchFamily="2" charset="0"/>
                <a:sym typeface="Wingdings" panose="05000000000000000000" pitchFamily="2" charset="2"/>
              </a:rPr>
              <a:t> </a:t>
            </a:r>
            <a:r>
              <a:rPr lang="bn-BD" sz="2800" dirty="0" smtClean="0">
                <a:latin typeface="NikoshBAN" panose="02000000000000000000" pitchFamily="2" charset="0"/>
                <a:cs typeface="NikoshBAN" panose="02000000000000000000" pitchFamily="2" charset="0"/>
              </a:rPr>
              <a:t>লখার </a:t>
            </a:r>
            <a:r>
              <a:rPr lang="bn-BD" sz="2800" dirty="0">
                <a:latin typeface="NikoshBAN" panose="02000000000000000000" pitchFamily="2" charset="0"/>
                <a:cs typeface="NikoshBAN" panose="02000000000000000000" pitchFamily="2" charset="0"/>
              </a:rPr>
              <a:t>কোন পায়ে খচ করে কাঁটা ঢুকে গিয়েছিল ?</a:t>
            </a:r>
            <a:endParaRPr lang="en-US" sz="2800" dirty="0"/>
          </a:p>
        </p:txBody>
      </p:sp>
      <p:sp>
        <p:nvSpPr>
          <p:cNvPr id="14" name="TextBox 13"/>
          <p:cNvSpPr txBox="1"/>
          <p:nvPr/>
        </p:nvSpPr>
        <p:spPr>
          <a:xfrm>
            <a:off x="1318211" y="2088201"/>
            <a:ext cx="454732" cy="707886"/>
          </a:xfrm>
          <a:prstGeom prst="rect">
            <a:avLst/>
          </a:prstGeom>
          <a:noFill/>
        </p:spPr>
        <p:txBody>
          <a:bodyPr wrap="square" rtlCol="0">
            <a:spAutoFit/>
          </a:bodyPr>
          <a:lstStyle/>
          <a:p>
            <a:r>
              <a:rPr lang="en-US" sz="4000" dirty="0" smtClean="0">
                <a:sym typeface="Wingdings" panose="05000000000000000000" pitchFamily="2" charset="2"/>
              </a:rPr>
              <a:t></a:t>
            </a:r>
            <a:endParaRPr lang="en-US" sz="4000" dirty="0"/>
          </a:p>
        </p:txBody>
      </p:sp>
    </p:spTree>
    <p:extLst>
      <p:ext uri="{BB962C8B-B14F-4D97-AF65-F5344CB8AC3E}">
        <p14:creationId xmlns:p14="http://schemas.microsoft.com/office/powerpoint/2010/main" val="32762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17</a:t>
            </a:fld>
            <a:endParaRPr lang="en-US" sz="14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 y="223936"/>
            <a:ext cx="8686799" cy="6392592"/>
          </a:xfrm>
          <a:prstGeom prst="rect">
            <a:avLst/>
          </a:prstGeom>
          <a:ln>
            <a:noFill/>
          </a:ln>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6295"/>
          <a:stretch/>
        </p:blipFill>
        <p:spPr>
          <a:xfrm>
            <a:off x="5980923" y="3247994"/>
            <a:ext cx="2780522" cy="1582693"/>
          </a:xfrm>
          <a:prstGeom prst="rect">
            <a:avLst/>
          </a:prstGeom>
          <a:ln>
            <a:noFill/>
          </a:ln>
          <a:effectLst>
            <a:softEdge rad="112500"/>
          </a:effectLst>
        </p:spPr>
      </p:pic>
      <p:sp>
        <p:nvSpPr>
          <p:cNvPr id="6" name="Rectangle 5"/>
          <p:cNvSpPr/>
          <p:nvPr/>
        </p:nvSpPr>
        <p:spPr>
          <a:xfrm>
            <a:off x="1716833" y="223936"/>
            <a:ext cx="5654351" cy="2122981"/>
          </a:xfrm>
          <a:prstGeom prst="rect">
            <a:avLst/>
          </a:prstGeom>
        </p:spPr>
        <p:txBody>
          <a:bodyPr wrap="none">
            <a:prstTxWarp prst="textChevron">
              <a:avLst>
                <a:gd name="adj" fmla="val 34118"/>
              </a:avLst>
            </a:prstTxWarp>
            <a:spAutoFit/>
          </a:bodyPr>
          <a:lstStyle/>
          <a:p>
            <a:pPr algn="ctr"/>
            <a:r>
              <a:rPr lang="bn-IN" sz="7200" dirty="0">
                <a:ln w="9525">
                  <a:solidFill>
                    <a:schemeClr val="bg1"/>
                  </a:solidFill>
                  <a:prstDash val="solid"/>
                </a:ln>
                <a:solidFill>
                  <a:srgbClr val="C00000"/>
                </a:solidFill>
                <a:effectLst>
                  <a:glow rad="101600">
                    <a:schemeClr val="accent1">
                      <a:alpha val="60000"/>
                    </a:schemeClr>
                  </a:glow>
                </a:effectLst>
                <a:latin typeface="NikoshBAN" pitchFamily="2" charset="0"/>
                <a:cs typeface="NikoshBAN" pitchFamily="2" charset="0"/>
              </a:rPr>
              <a:t>বাড়ির</a:t>
            </a:r>
            <a:r>
              <a:rPr lang="bn-BD" sz="7200" dirty="0">
                <a:ln w="9525">
                  <a:solidFill>
                    <a:schemeClr val="bg1"/>
                  </a:solidFill>
                  <a:prstDash val="solid"/>
                </a:ln>
                <a:solidFill>
                  <a:srgbClr val="C00000"/>
                </a:solidFill>
                <a:effectLst>
                  <a:glow rad="101600">
                    <a:schemeClr val="accent1">
                      <a:alpha val="60000"/>
                    </a:schemeClr>
                  </a:glow>
                </a:effectLst>
                <a:latin typeface="NikoshBAN" pitchFamily="2" charset="0"/>
                <a:cs typeface="NikoshBAN" pitchFamily="2" charset="0"/>
              </a:rPr>
              <a:t> কাজ</a:t>
            </a:r>
          </a:p>
        </p:txBody>
      </p:sp>
      <p:sp>
        <p:nvSpPr>
          <p:cNvPr id="7" name="TextBox 6"/>
          <p:cNvSpPr txBox="1"/>
          <p:nvPr/>
        </p:nvSpPr>
        <p:spPr>
          <a:xfrm>
            <a:off x="1250302" y="5347043"/>
            <a:ext cx="6382139" cy="769441"/>
          </a:xfrm>
          <a:prstGeom prst="rect">
            <a:avLst/>
          </a:prstGeom>
          <a:noFill/>
        </p:spPr>
        <p:txBody>
          <a:bodyPr wrap="square" rtlCol="0">
            <a:spAutoFit/>
          </a:bodyPr>
          <a:lstStyle/>
          <a:p>
            <a:pPr algn="ctr"/>
            <a:r>
              <a:rPr lang="bn-IN" sz="44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গল্পের মূলভাব লিখে আনবে </a:t>
            </a:r>
            <a:endParaRPr lang="en-US" sz="4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02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18</a:t>
            </a:fld>
            <a:endParaRPr lang="en-US" sz="1400"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08" y="268158"/>
            <a:ext cx="8653365" cy="6337915"/>
          </a:xfrm>
          <a:prstGeom prst="rect">
            <a:avLst/>
          </a:prstGeom>
        </p:spPr>
      </p:pic>
      <p:sp>
        <p:nvSpPr>
          <p:cNvPr id="5" name="TextBox 4"/>
          <p:cNvSpPr txBox="1"/>
          <p:nvPr/>
        </p:nvSpPr>
        <p:spPr>
          <a:xfrm>
            <a:off x="2627791" y="508082"/>
            <a:ext cx="3669241" cy="830997"/>
          </a:xfrm>
          <a:prstGeom prst="rect">
            <a:avLst/>
          </a:prstGeom>
          <a:noFill/>
        </p:spPr>
        <p:txBody>
          <a:bodyPr wrap="square" rtlCol="0">
            <a:spAutoFit/>
          </a:bodyPr>
          <a:lstStyle/>
          <a:p>
            <a:r>
              <a:rPr lang="bn-IN" sz="4800" dirty="0" smtClean="0">
                <a:solidFill>
                  <a:srgbClr val="FFFF00"/>
                </a:solidFill>
                <a:latin typeface="NikoshBAN" panose="02000000000000000000" pitchFamily="2" charset="0"/>
                <a:cs typeface="NikoshBAN" panose="02000000000000000000" pitchFamily="2" charset="0"/>
              </a:rPr>
              <a:t>আজ এখানেই শেষ </a:t>
            </a:r>
            <a:endParaRPr lang="en-US" sz="4800" dirty="0">
              <a:solidFill>
                <a:srgbClr val="FFFF00"/>
              </a:solidFill>
              <a:latin typeface="NikoshBAN" panose="02000000000000000000" pitchFamily="2" charset="0"/>
              <a:cs typeface="NikoshBAN" panose="02000000000000000000" pitchFamily="2" charset="0"/>
            </a:endParaRPr>
          </a:p>
        </p:txBody>
      </p:sp>
      <p:sp>
        <p:nvSpPr>
          <p:cNvPr id="6" name="Rectangle 5"/>
          <p:cNvSpPr/>
          <p:nvPr/>
        </p:nvSpPr>
        <p:spPr>
          <a:xfrm>
            <a:off x="1537570" y="4992699"/>
            <a:ext cx="6073618" cy="1446550"/>
          </a:xfrm>
          <a:prstGeom prst="rect">
            <a:avLst/>
          </a:prstGeom>
          <a:noFill/>
        </p:spPr>
        <p:txBody>
          <a:bodyPr wrap="square">
            <a:spAutoFit/>
            <a:scene3d>
              <a:camera prst="orthographicFront"/>
              <a:lightRig rig="threePt" dir="t"/>
            </a:scene3d>
            <a:sp3d extrusionH="57150">
              <a:bevelT w="38100" h="38100"/>
            </a:sp3d>
          </a:bodyPr>
          <a:lstStyle/>
          <a:p>
            <a:pPr algn="ctr"/>
            <a:r>
              <a:rPr lang="bn-IN" sz="8800" b="1" dirty="0" smtClean="0">
                <a:solidFill>
                  <a:srgbClr val="FFFF00"/>
                </a:solidFill>
                <a:effectLst>
                  <a:glow rad="63500">
                    <a:schemeClr val="accent1">
                      <a:satMod val="175000"/>
                      <a:alpha val="40000"/>
                    </a:schemeClr>
                  </a:glow>
                  <a:outerShdw blurRad="50800" dist="38100" dir="2700000" algn="tl" rotWithShape="0">
                    <a:prstClr val="black">
                      <a:alpha val="40000"/>
                    </a:prstClr>
                  </a:outerShdw>
                </a:effectLst>
                <a:latin typeface="NikoshBAN" pitchFamily="2" charset="0"/>
                <a:cs typeface="NikoshBAN" pitchFamily="2" charset="0"/>
              </a:rPr>
              <a:t>ধন্যবাদ </a:t>
            </a:r>
            <a:r>
              <a:rPr lang="bn-IN" sz="8800" b="1" dirty="0">
                <a:solidFill>
                  <a:srgbClr val="FFFF00"/>
                </a:solidFill>
                <a:effectLst>
                  <a:glow rad="63500">
                    <a:schemeClr val="accent1">
                      <a:satMod val="175000"/>
                      <a:alpha val="40000"/>
                    </a:schemeClr>
                  </a:glow>
                  <a:outerShdw blurRad="50800" dist="38100" dir="2700000" algn="tl" rotWithShape="0">
                    <a:prstClr val="black">
                      <a:alpha val="40000"/>
                    </a:prstClr>
                  </a:outerShdw>
                </a:effectLst>
                <a:latin typeface="NikoshBAN" pitchFamily="2" charset="0"/>
                <a:cs typeface="NikoshBAN" pitchFamily="2" charset="0"/>
              </a:rPr>
              <a:t>সবাইকে </a:t>
            </a:r>
            <a:endParaRPr lang="bn-IN" sz="3600" b="1" dirty="0">
              <a:solidFill>
                <a:srgbClr val="FFFF00"/>
              </a:solidFill>
              <a:effectLst>
                <a:glow rad="63500">
                  <a:schemeClr val="accent1">
                    <a:satMod val="175000"/>
                    <a:alpha val="40000"/>
                  </a:schemeClr>
                </a:glow>
                <a:outerShdw blurRad="50800" dist="38100" dir="2700000" algn="t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93432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iterate type="lt">
                                    <p:tmPct val="0"/>
                                  </p:iterate>
                                  <p:childTnLst>
                                    <p:anim calcmode="lin" valueType="num">
                                      <p:cBhvr>
                                        <p:cTn id="14" dur="500"/>
                                        <p:tgtEl>
                                          <p:spTgt spid="5"/>
                                        </p:tgtEl>
                                        <p:attrNameLst>
                                          <p:attrName>ppt_w</p:attrName>
                                        </p:attrNameLst>
                                      </p:cBhvr>
                                      <p:tavLst>
                                        <p:tav tm="0">
                                          <p:val>
                                            <p:strVal val="ppt_w"/>
                                          </p:val>
                                        </p:tav>
                                        <p:tav tm="100000">
                                          <p:val>
                                            <p:fltVal val="0"/>
                                          </p:val>
                                        </p:tav>
                                      </p:tavLst>
                                    </p:anim>
                                    <p:anim calcmode="lin" valueType="num">
                                      <p:cBhvr>
                                        <p:cTn id="15" dur="500"/>
                                        <p:tgtEl>
                                          <p:spTgt spid="5"/>
                                        </p:tgtEl>
                                        <p:attrNameLst>
                                          <p:attrName>ppt_h</p:attrName>
                                        </p:attrNameLst>
                                      </p:cBhvr>
                                      <p:tavLst>
                                        <p:tav tm="0">
                                          <p:val>
                                            <p:strVal val="ppt_h"/>
                                          </p:val>
                                        </p:tav>
                                        <p:tav tm="100000">
                                          <p:val>
                                            <p:fltVal val="0"/>
                                          </p:val>
                                        </p:tav>
                                      </p:tavLst>
                                    </p:anim>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6" presetClass="entr" presetSubtype="21" repeatCount="indefinite"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2000"/>
                                        <p:tgtEl>
                                          <p:spTgt spid="6">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2</a:t>
            </a:fld>
            <a:endParaRPr lang="en-US" sz="1400" dirty="0">
              <a:solidFill>
                <a:srgbClr val="FF0000"/>
              </a:solidFill>
            </a:endParaRPr>
          </a:p>
        </p:txBody>
      </p:sp>
      <p:sp>
        <p:nvSpPr>
          <p:cNvPr id="4" name="TextBox 3"/>
          <p:cNvSpPr txBox="1"/>
          <p:nvPr/>
        </p:nvSpPr>
        <p:spPr>
          <a:xfrm>
            <a:off x="3558339" y="447165"/>
            <a:ext cx="2894889" cy="70788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effectLst/>
        </p:spPr>
        <p:txBody>
          <a:bodyPr wrap="square" rtlCol="0">
            <a:spAutoFit/>
          </a:bodyPr>
          <a:lstStyle/>
          <a:p>
            <a:pPr algn="ctr"/>
            <a:r>
              <a:rPr lang="bn-BD" sz="4000" dirty="0" smtClean="0">
                <a:solidFill>
                  <a:srgbClr val="0070C0"/>
                </a:solidFill>
              </a:rPr>
              <a:t>পরিচিতি</a:t>
            </a:r>
            <a:r>
              <a:rPr lang="bn-BD" sz="4000" dirty="0" smtClean="0"/>
              <a:t> </a:t>
            </a:r>
            <a:endParaRPr lang="en-US" sz="4000" dirty="0"/>
          </a:p>
        </p:txBody>
      </p:sp>
      <p:sp>
        <p:nvSpPr>
          <p:cNvPr id="7" name="TextBox 6"/>
          <p:cNvSpPr txBox="1"/>
          <p:nvPr/>
        </p:nvSpPr>
        <p:spPr>
          <a:xfrm>
            <a:off x="3167656" y="1660644"/>
            <a:ext cx="3700930" cy="1692771"/>
          </a:xfrm>
          <a:prstGeom prst="rect">
            <a:avLst/>
          </a:prstGeom>
          <a:noFill/>
        </p:spPr>
        <p:txBody>
          <a:bodyPr wrap="square" rtlCol="0">
            <a:spAutoFit/>
          </a:bodyPr>
          <a:lstStyle/>
          <a:p>
            <a:pPr algn="ctr"/>
            <a:r>
              <a:rPr lang="bn-IN" sz="3200" dirty="0" smtClean="0">
                <a:solidFill>
                  <a:srgbClr val="00B050"/>
                </a:solidFill>
                <a:latin typeface="NikoshBAN" panose="02000000000000000000" pitchFamily="2" charset="0"/>
                <a:cs typeface="NikoshBAN" panose="02000000000000000000" pitchFamily="2" charset="0"/>
              </a:rPr>
              <a:t>মোছাঃ রাজিয়া সুলতানা </a:t>
            </a:r>
          </a:p>
          <a:p>
            <a:pPr algn="ctr"/>
            <a:r>
              <a:rPr lang="bn-IN" sz="2400" dirty="0" smtClean="0">
                <a:solidFill>
                  <a:srgbClr val="00B050"/>
                </a:solidFill>
                <a:latin typeface="NikoshBAN" panose="02000000000000000000" pitchFamily="2" charset="0"/>
                <a:cs typeface="NikoshBAN" panose="02000000000000000000" pitchFamily="2" charset="0"/>
              </a:rPr>
              <a:t>সহকারী শিক্ষক </a:t>
            </a:r>
          </a:p>
          <a:p>
            <a:pPr algn="ctr"/>
            <a:r>
              <a:rPr lang="bn-IN" sz="2400" dirty="0" smtClean="0">
                <a:solidFill>
                  <a:srgbClr val="00B050"/>
                </a:solidFill>
                <a:latin typeface="NikoshBAN" panose="02000000000000000000" pitchFamily="2" charset="0"/>
                <a:cs typeface="NikoshBAN" panose="02000000000000000000" pitchFamily="2" charset="0"/>
              </a:rPr>
              <a:t>আর, কে, এম দাখিল মাদ্‌রাসা</a:t>
            </a:r>
          </a:p>
          <a:p>
            <a:pPr algn="ctr"/>
            <a:r>
              <a:rPr lang="bn-IN" sz="2400" dirty="0" smtClean="0">
                <a:solidFill>
                  <a:srgbClr val="00B050"/>
                </a:solidFill>
                <a:latin typeface="NikoshBAN" panose="02000000000000000000" pitchFamily="2" charset="0"/>
                <a:cs typeface="NikoshBAN" panose="02000000000000000000" pitchFamily="2" charset="0"/>
              </a:rPr>
              <a:t>আক্কেলপুর, জয়পুরহাট । </a:t>
            </a:r>
          </a:p>
        </p:txBody>
      </p:sp>
      <p:sp>
        <p:nvSpPr>
          <p:cNvPr id="8" name="TextBox 7"/>
          <p:cNvSpPr txBox="1"/>
          <p:nvPr/>
        </p:nvSpPr>
        <p:spPr>
          <a:xfrm>
            <a:off x="6547738" y="3896799"/>
            <a:ext cx="1963676" cy="1692771"/>
          </a:xfrm>
          <a:prstGeom prst="rect">
            <a:avLst/>
          </a:prstGeom>
          <a:noFill/>
        </p:spPr>
        <p:txBody>
          <a:bodyPr wrap="square" rtlCol="0">
            <a:spAutoFit/>
          </a:bodyPr>
          <a:lstStyle/>
          <a:p>
            <a:pPr algn="ctr"/>
            <a:r>
              <a:rPr lang="bn-IN" sz="3200" dirty="0" smtClean="0">
                <a:solidFill>
                  <a:srgbClr val="002060"/>
                </a:solidFill>
                <a:latin typeface="NikoshBAN" panose="02000000000000000000" pitchFamily="2" charset="0"/>
                <a:cs typeface="NikoshBAN" panose="02000000000000000000" pitchFamily="2" charset="0"/>
              </a:rPr>
              <a:t>শ্রেণীঃ ৭ম</a:t>
            </a:r>
          </a:p>
          <a:p>
            <a:pPr algn="ctr"/>
            <a:r>
              <a:rPr lang="bn-IN" sz="2400" dirty="0" smtClean="0">
                <a:solidFill>
                  <a:srgbClr val="002060"/>
                </a:solidFill>
                <a:latin typeface="NikoshBAN" panose="02000000000000000000" pitchFamily="2" charset="0"/>
                <a:cs typeface="NikoshBAN" panose="02000000000000000000" pitchFamily="2" charset="0"/>
              </a:rPr>
              <a:t>বিষয়ঃ বাংলা ১ম </a:t>
            </a:r>
          </a:p>
          <a:p>
            <a:pPr algn="ctr"/>
            <a:r>
              <a:rPr lang="bn-IN" sz="2400" dirty="0" smtClean="0">
                <a:solidFill>
                  <a:srgbClr val="002060"/>
                </a:solidFill>
                <a:latin typeface="NikoshBAN" panose="02000000000000000000" pitchFamily="2" charset="0"/>
                <a:cs typeface="NikoshBAN" panose="02000000000000000000" pitchFamily="2" charset="0"/>
              </a:rPr>
              <a:t>অধ্যায়ঃ  </a:t>
            </a:r>
            <a:r>
              <a:rPr lang="bn-IN" sz="2400" dirty="0" smtClean="0">
                <a:solidFill>
                  <a:srgbClr val="002060"/>
                </a:solidFill>
                <a:latin typeface="NikoshBAN" panose="02000000000000000000" pitchFamily="2" charset="0"/>
                <a:cs typeface="NikoshBAN" panose="02000000000000000000" pitchFamily="2" charset="0"/>
              </a:rPr>
              <a:t>০২</a:t>
            </a:r>
            <a:endParaRPr lang="bn-IN" sz="2400" dirty="0" smtClean="0">
              <a:solidFill>
                <a:srgbClr val="002060"/>
              </a:solidFill>
              <a:latin typeface="NikoshBAN" panose="02000000000000000000" pitchFamily="2" charset="0"/>
              <a:cs typeface="NikoshBAN" panose="02000000000000000000" pitchFamily="2" charset="0"/>
            </a:endParaRPr>
          </a:p>
          <a:p>
            <a:pPr algn="ctr"/>
            <a:r>
              <a:rPr lang="bn-IN" sz="2400" dirty="0" smtClean="0">
                <a:solidFill>
                  <a:srgbClr val="002060"/>
                </a:solidFill>
                <a:latin typeface="NikoshBAN" panose="02000000000000000000" pitchFamily="2" charset="0"/>
                <a:cs typeface="NikoshBAN" panose="02000000000000000000" pitchFamily="2" charset="0"/>
              </a:rPr>
              <a:t>সময়ঃ ৪৫ মিনিট  </a:t>
            </a:r>
            <a:endParaRPr lang="en-US" sz="2400" dirty="0" smtClean="0">
              <a:solidFill>
                <a:srgbClr val="002060"/>
              </a:solidFill>
              <a:latin typeface="NikoshBAN" panose="02000000000000000000" pitchFamily="2" charset="0"/>
              <a:cs typeface="NikoshBAN" panose="02000000000000000000" pitchFamily="2" charset="0"/>
            </a:endParaRPr>
          </a:p>
        </p:txBody>
      </p:sp>
      <p:sp>
        <p:nvSpPr>
          <p:cNvPr id="9" name="TextBox 8"/>
          <p:cNvSpPr txBox="1"/>
          <p:nvPr/>
        </p:nvSpPr>
        <p:spPr>
          <a:xfrm>
            <a:off x="2007249" y="5896493"/>
            <a:ext cx="5191027" cy="461665"/>
          </a:xfrm>
          <a:prstGeom prst="rect">
            <a:avLst/>
          </a:prstGeom>
          <a:solidFill>
            <a:schemeClr val="accent4">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E-mail : raziasultanapopi@gmail.com</a:t>
            </a:r>
            <a:endParaRPr lang="en-US" sz="24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5425">
            <a:off x="681349" y="566975"/>
            <a:ext cx="4486276" cy="540543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4035" y="3987454"/>
            <a:ext cx="1134358" cy="1260006"/>
          </a:xfrm>
          <a:prstGeom prst="ellipse">
            <a:avLst/>
          </a:prstGeom>
          <a:ln w="63500" cap="rnd">
            <a:solidFill>
              <a:schemeClr val="accent6">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4824613" y="4191060"/>
            <a:ext cx="1484579" cy="1219923"/>
          </a:xfrm>
          <a:prstGeom prst="rect">
            <a:avLst/>
          </a:prstGeom>
          <a:ln>
            <a:noFill/>
          </a:ln>
          <a:effectLst>
            <a:glow rad="139700">
              <a:schemeClr val="accent6">
                <a:satMod val="175000"/>
                <a:alpha val="40000"/>
              </a:schemeClr>
            </a:glow>
          </a:effectLst>
        </p:spPr>
      </p:pic>
    </p:spTree>
    <p:extLst>
      <p:ext uri="{BB962C8B-B14F-4D97-AF65-F5344CB8AC3E}">
        <p14:creationId xmlns:p14="http://schemas.microsoft.com/office/powerpoint/2010/main" val="180178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ou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3</a:t>
            </a:fld>
            <a:endParaRPr lang="en-US" sz="1400" dirty="0">
              <a:solidFill>
                <a:srgbClr val="FF0000"/>
              </a:solidFill>
            </a:endParaRPr>
          </a:p>
        </p:txBody>
      </p:sp>
      <p:sp>
        <p:nvSpPr>
          <p:cNvPr id="4" name="TextBox 3"/>
          <p:cNvSpPr txBox="1"/>
          <p:nvPr/>
        </p:nvSpPr>
        <p:spPr>
          <a:xfrm>
            <a:off x="1898458" y="805183"/>
            <a:ext cx="5038531" cy="584775"/>
          </a:xfrm>
          <a:prstGeom prst="rect">
            <a:avLst/>
          </a:prstGeom>
          <a:noFill/>
        </p:spPr>
        <p:txBody>
          <a:bodyPr wrap="square" rtlCol="0">
            <a:spAutoFit/>
          </a:bodyPr>
          <a:lstStyle/>
          <a:p>
            <a:pPr algn="ctr"/>
            <a:r>
              <a:rPr lang="bn-IN" sz="3200" b="1" dirty="0" smtClean="0">
                <a:latin typeface="NikoshBAN" panose="02000000000000000000" pitchFamily="2" charset="0"/>
                <a:cs typeface="NikoshBAN" panose="02000000000000000000" pitchFamily="2" charset="0"/>
              </a:rPr>
              <a:t>এসো, </a:t>
            </a:r>
            <a:r>
              <a:rPr lang="bn-IN" sz="3200" b="1" dirty="0" smtClean="0">
                <a:latin typeface="NikoshBAN" panose="02000000000000000000" pitchFamily="2" charset="0"/>
                <a:cs typeface="NikoshBAN" panose="02000000000000000000" pitchFamily="2" charset="0"/>
              </a:rPr>
              <a:t>আমরা </a:t>
            </a:r>
            <a:r>
              <a:rPr lang="bn-IN" sz="3200" b="1" dirty="0" smtClean="0">
                <a:latin typeface="NikoshBAN" panose="02000000000000000000" pitchFamily="2" charset="0"/>
                <a:cs typeface="NikoshBAN" panose="02000000000000000000" pitchFamily="2" charset="0"/>
              </a:rPr>
              <a:t>একটি ভিডিও দেখি </a:t>
            </a:r>
            <a:endParaRPr lang="en-US" sz="3200" b="1" dirty="0">
              <a:latin typeface="NikoshBAN" panose="02000000000000000000" pitchFamily="2" charset="0"/>
              <a:cs typeface="NikoshBAN" panose="02000000000000000000" pitchFamily="2" charset="0"/>
            </a:endParaRPr>
          </a:p>
        </p:txBody>
      </p:sp>
      <p:sp>
        <p:nvSpPr>
          <p:cNvPr id="5" name="Rounded Rectangle 4"/>
          <p:cNvSpPr/>
          <p:nvPr/>
        </p:nvSpPr>
        <p:spPr>
          <a:xfrm>
            <a:off x="3359019" y="2547257"/>
            <a:ext cx="2500605" cy="206206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775151934"/>
              </p:ext>
            </p:extLst>
          </p:nvPr>
        </p:nvGraphicFramePr>
        <p:xfrm>
          <a:off x="3484982" y="2967134"/>
          <a:ext cx="2248677" cy="1642188"/>
        </p:xfrm>
        <a:graphic>
          <a:graphicData uri="http://schemas.openxmlformats.org/presentationml/2006/ole">
            <mc:AlternateContent xmlns:mc="http://schemas.openxmlformats.org/markup-compatibility/2006">
              <mc:Choice xmlns:v="urn:schemas-microsoft-com:vml" Requires="v">
                <p:oleObj spid="_x0000_s1039"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3484982" y="2967134"/>
                        <a:ext cx="2248677" cy="1642188"/>
                      </a:xfrm>
                      <a:prstGeom prst="rect">
                        <a:avLst/>
                      </a:prstGeom>
                    </p:spPr>
                  </p:pic>
                </p:oleObj>
              </mc:Fallback>
            </mc:AlternateContent>
          </a:graphicData>
        </a:graphic>
      </p:graphicFrame>
    </p:spTree>
    <p:extLst>
      <p:ext uri="{BB962C8B-B14F-4D97-AF65-F5344CB8AC3E}">
        <p14:creationId xmlns:p14="http://schemas.microsoft.com/office/powerpoint/2010/main" val="22127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3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4</a:t>
            </a:fld>
            <a:endParaRPr lang="en-US" sz="14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69" y="867445"/>
            <a:ext cx="3590214" cy="2298636"/>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184" y="867443"/>
            <a:ext cx="3620279" cy="2298638"/>
          </a:xfrm>
          <a:prstGeom prst="rect">
            <a:avLst/>
          </a:prstGeom>
          <a:ln>
            <a:noFill/>
          </a:ln>
          <a:effectLst>
            <a:softEdge rad="112500"/>
          </a:effectLst>
        </p:spPr>
      </p:pic>
      <p:sp>
        <p:nvSpPr>
          <p:cNvPr id="7" name="TextBox 6"/>
          <p:cNvSpPr txBox="1"/>
          <p:nvPr/>
        </p:nvSpPr>
        <p:spPr>
          <a:xfrm>
            <a:off x="1917119" y="282668"/>
            <a:ext cx="5038531" cy="584775"/>
          </a:xfrm>
          <a:prstGeom prst="rect">
            <a:avLst/>
          </a:prstGeom>
          <a:noFill/>
        </p:spPr>
        <p:txBody>
          <a:bodyPr wrap="square" rtlCol="0">
            <a:spAutoFit/>
          </a:bodyPr>
          <a:lstStyle/>
          <a:p>
            <a:pPr algn="ctr"/>
            <a:r>
              <a:rPr lang="bn-IN" sz="3200" b="1" dirty="0" smtClean="0">
                <a:latin typeface="NikoshBAN" panose="02000000000000000000" pitchFamily="2" charset="0"/>
                <a:cs typeface="NikoshBAN" panose="02000000000000000000" pitchFamily="2" charset="0"/>
              </a:rPr>
              <a:t>এসো, </a:t>
            </a:r>
            <a:r>
              <a:rPr lang="bn-IN" sz="3200" b="1" dirty="0" smtClean="0">
                <a:latin typeface="NikoshBAN" panose="02000000000000000000" pitchFamily="2" charset="0"/>
                <a:cs typeface="NikoshBAN" panose="02000000000000000000" pitchFamily="2" charset="0"/>
              </a:rPr>
              <a:t>আমরা </a:t>
            </a:r>
            <a:r>
              <a:rPr lang="bn-IN" sz="3200" b="1" dirty="0" smtClean="0">
                <a:latin typeface="NikoshBAN" panose="02000000000000000000" pitchFamily="2" charset="0"/>
                <a:cs typeface="NikoshBAN" panose="02000000000000000000" pitchFamily="2" charset="0"/>
              </a:rPr>
              <a:t>কিছু ছবি</a:t>
            </a:r>
            <a:r>
              <a:rPr lang="bn-IN" sz="3200" b="1" dirty="0" smtClean="0">
                <a:latin typeface="NikoshBAN" panose="02000000000000000000" pitchFamily="2" charset="0"/>
                <a:cs typeface="NikoshBAN" panose="02000000000000000000" pitchFamily="2" charset="0"/>
              </a:rPr>
              <a:t> দেখি </a:t>
            </a:r>
            <a:endParaRPr lang="en-US" sz="32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183" y="3361893"/>
            <a:ext cx="3620279" cy="2263936"/>
          </a:xfrm>
          <a:prstGeom prst="rect">
            <a:avLst/>
          </a:prstGeom>
          <a:ln>
            <a:noFill/>
          </a:ln>
          <a:effectLst>
            <a:softEdge rad="11250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169" y="3366558"/>
            <a:ext cx="3590214" cy="2259271"/>
          </a:xfrm>
          <a:prstGeom prst="rect">
            <a:avLst/>
          </a:prstGeom>
          <a:ln>
            <a:noFill/>
          </a:ln>
          <a:effectLst>
            <a:softEdge rad="112500"/>
          </a:effectLst>
        </p:spPr>
      </p:pic>
      <p:sp>
        <p:nvSpPr>
          <p:cNvPr id="11" name="TextBox 10"/>
          <p:cNvSpPr txBox="1"/>
          <p:nvPr/>
        </p:nvSpPr>
        <p:spPr>
          <a:xfrm>
            <a:off x="1034240" y="5846612"/>
            <a:ext cx="6941974" cy="584775"/>
          </a:xfrm>
          <a:prstGeom prst="rect">
            <a:avLst/>
          </a:prstGeom>
          <a:solidFill>
            <a:schemeClr val="accent4">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ছবি গুলো দেখে কোন সময়ের কথা মনে পড়ে ?</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1034240" y="5739660"/>
            <a:ext cx="6941974" cy="584775"/>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২১শে ফেব্রুয়ারির কথা মনে পড়ে ।</a:t>
            </a:r>
            <a:endParaRPr lang="en-US" sz="3200" dirty="0">
              <a:latin typeface="NikoshBAN" panose="02000000000000000000" pitchFamily="2" charset="0"/>
              <a:cs typeface="NikoshBAN" panose="02000000000000000000" pitchFamily="2" charset="0"/>
            </a:endParaRPr>
          </a:p>
        </p:txBody>
      </p:sp>
      <p:sp>
        <p:nvSpPr>
          <p:cNvPr id="13" name="TextBox 12"/>
          <p:cNvSpPr txBox="1"/>
          <p:nvPr/>
        </p:nvSpPr>
        <p:spPr>
          <a:xfrm>
            <a:off x="1055232" y="5822086"/>
            <a:ext cx="6941974" cy="584775"/>
          </a:xfrm>
          <a:prstGeom prst="rect">
            <a:avLst/>
          </a:prstGeom>
          <a:solidFill>
            <a:schemeClr val="accent4">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ঐ দিনে আমরা কি করে থাকি এবং কেন করি ?</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1044736" y="5811379"/>
            <a:ext cx="6941974" cy="584775"/>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শহীদদের স্মরণে শহীদ মিনারে ফুল দিই?</a:t>
            </a:r>
            <a:endParaRPr lang="en-US" sz="3200" dirty="0">
              <a:latin typeface="NikoshBAN" panose="02000000000000000000" pitchFamily="2" charset="0"/>
              <a:cs typeface="NikoshBAN" panose="02000000000000000000" pitchFamily="2" charset="0"/>
            </a:endParaRPr>
          </a:p>
        </p:txBody>
      </p:sp>
      <p:sp>
        <p:nvSpPr>
          <p:cNvPr id="15" name="TextBox 14"/>
          <p:cNvSpPr txBox="1"/>
          <p:nvPr/>
        </p:nvSpPr>
        <p:spPr>
          <a:xfrm>
            <a:off x="846169" y="5594136"/>
            <a:ext cx="7318117" cy="954107"/>
          </a:xfrm>
          <a:prstGeom prst="rect">
            <a:avLst/>
          </a:prstGeom>
          <a:solidFill>
            <a:schemeClr val="accent4">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যখন বিশেষ ভাবে এ দিনটি পালন করি তখন </a:t>
            </a:r>
          </a:p>
          <a:p>
            <a:pPr algn="ctr"/>
            <a:r>
              <a:rPr lang="bn-IN" sz="2800" dirty="0" smtClean="0">
                <a:latin typeface="NikoshBAN" panose="02000000000000000000" pitchFamily="2" charset="0"/>
                <a:cs typeface="NikoshBAN" panose="02000000000000000000" pitchFamily="2" charset="0"/>
              </a:rPr>
              <a:t>আমরা কি বলতে পারি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295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0" fill="hold"/>
                                        <p:tgtEl>
                                          <p:spTgt spid="4"/>
                                        </p:tgtEl>
                                        <p:attrNameLst>
                                          <p:attrName>ppt_x</p:attrName>
                                        </p:attrNameLst>
                                      </p:cBhvr>
                                      <p:tavLst>
                                        <p:tav tm="0">
                                          <p:val>
                                            <p:strVal val="0-#ppt_w/2"/>
                                          </p:val>
                                        </p:tav>
                                        <p:tav tm="100000">
                                          <p:val>
                                            <p:strVal val="#ppt_x"/>
                                          </p:val>
                                        </p:tav>
                                      </p:tavLst>
                                    </p:anim>
                                    <p:anim calcmode="lin" valueType="num">
                                      <p:cBhvr additive="base">
                                        <p:cTn id="13" dur="30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3000" fill="hold"/>
                                        <p:tgtEl>
                                          <p:spTgt spid="6"/>
                                        </p:tgtEl>
                                        <p:attrNameLst>
                                          <p:attrName>ppt_x</p:attrName>
                                        </p:attrNameLst>
                                      </p:cBhvr>
                                      <p:tavLst>
                                        <p:tav tm="0">
                                          <p:val>
                                            <p:strVal val="1+#ppt_w/2"/>
                                          </p:val>
                                        </p:tav>
                                        <p:tav tm="100000">
                                          <p:val>
                                            <p:strVal val="#ppt_x"/>
                                          </p:val>
                                        </p:tav>
                                      </p:tavLst>
                                    </p:anim>
                                    <p:anim calcmode="lin" valueType="num">
                                      <p:cBhvr additive="base">
                                        <p:cTn id="17" dur="30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3000" fill="hold"/>
                                        <p:tgtEl>
                                          <p:spTgt spid="10"/>
                                        </p:tgtEl>
                                        <p:attrNameLst>
                                          <p:attrName>ppt_x</p:attrName>
                                        </p:attrNameLst>
                                      </p:cBhvr>
                                      <p:tavLst>
                                        <p:tav tm="0">
                                          <p:val>
                                            <p:strVal val="0-#ppt_w/2"/>
                                          </p:val>
                                        </p:tav>
                                        <p:tav tm="100000">
                                          <p:val>
                                            <p:strVal val="#ppt_x"/>
                                          </p:val>
                                        </p:tav>
                                      </p:tavLst>
                                    </p:anim>
                                    <p:anim calcmode="lin" valueType="num">
                                      <p:cBhvr additive="base">
                                        <p:cTn id="21" dur="30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3000" fill="hold"/>
                                        <p:tgtEl>
                                          <p:spTgt spid="9"/>
                                        </p:tgtEl>
                                        <p:attrNameLst>
                                          <p:attrName>ppt_x</p:attrName>
                                        </p:attrNameLst>
                                      </p:cBhvr>
                                      <p:tavLst>
                                        <p:tav tm="0">
                                          <p:val>
                                            <p:strVal val="1+#ppt_w/2"/>
                                          </p:val>
                                        </p:tav>
                                        <p:tav tm="100000">
                                          <p:val>
                                            <p:strVal val="#ppt_x"/>
                                          </p:val>
                                        </p:tav>
                                      </p:tavLst>
                                    </p:anim>
                                    <p:anim calcmode="lin" valueType="num">
                                      <p:cBhvr additive="base">
                                        <p:cTn id="25"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1" nodeType="clickEffect">
                                  <p:stCondLst>
                                    <p:cond delay="0"/>
                                  </p:stCondLst>
                                  <p:childTnLst>
                                    <p:animEffect transition="out" filter="barn(inVertical)">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6" presetClass="entr" presetSubtype="2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1"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xit" presetSubtype="21" fill="hold" grpId="1" nodeType="clickEffect">
                                  <p:stCondLst>
                                    <p:cond delay="0"/>
                                  </p:stCondLst>
                                  <p:childTnLst>
                                    <p:animEffect transition="out" filter="barn(inVertical)">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6" presetClass="entr" presetSubtype="21"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5</a:t>
            </a:fld>
            <a:endParaRPr lang="en-US" sz="1400" dirty="0">
              <a:solidFill>
                <a:srgbClr val="FF0000"/>
              </a:solidFill>
            </a:endParaRPr>
          </a:p>
        </p:txBody>
      </p:sp>
      <p:sp>
        <p:nvSpPr>
          <p:cNvPr id="4" name="Rectangle 3"/>
          <p:cNvSpPr/>
          <p:nvPr/>
        </p:nvSpPr>
        <p:spPr>
          <a:xfrm>
            <a:off x="2258007" y="362281"/>
            <a:ext cx="4500334" cy="1323439"/>
          </a:xfrm>
          <a:prstGeom prst="rect">
            <a:avLst/>
          </a:prstGeom>
        </p:spPr>
        <p:txBody>
          <a:bodyPr wrap="square">
            <a:spAutoFit/>
          </a:bodyPr>
          <a:lstStyle/>
          <a:p>
            <a:r>
              <a:rPr lang="bn-IN" sz="8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একুশে</a:t>
            </a:r>
            <a:r>
              <a:rPr lang="en-US" sz="8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8000" dirty="0">
              <a:solidFill>
                <a:srgbClr val="C00000"/>
              </a:solidFill>
            </a:endParaRPr>
          </a:p>
        </p:txBody>
      </p:sp>
      <p:sp>
        <p:nvSpPr>
          <p:cNvPr id="5" name="TextBox 4"/>
          <p:cNvSpPr txBox="1"/>
          <p:nvPr/>
        </p:nvSpPr>
        <p:spPr>
          <a:xfrm>
            <a:off x="2102365" y="5635690"/>
            <a:ext cx="4655976" cy="707886"/>
          </a:xfrm>
          <a:prstGeom prst="rect">
            <a:avLst/>
          </a:prstGeom>
          <a:noFill/>
        </p:spPr>
        <p:txBody>
          <a:bodyPr wrap="square" rtlCol="0">
            <a:spAutoFit/>
          </a:bodyPr>
          <a:lstStyle/>
          <a:p>
            <a:r>
              <a:rPr lang="bn-IN" sz="4000" b="1" dirty="0" smtClean="0">
                <a:ln w="6600">
                  <a:solidFill>
                    <a:schemeClr val="accent2"/>
                  </a:solidFill>
                  <a:prstDash val="solid"/>
                </a:ln>
                <a:solidFill>
                  <a:schemeClr val="accent6">
                    <a:lumMod val="5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ল</a:t>
            </a:r>
            <a:r>
              <a:rPr lang="en-US" sz="4000" b="1" dirty="0" err="1" smtClean="0">
                <a:ln w="6600">
                  <a:solidFill>
                    <a:schemeClr val="accent2"/>
                  </a:solidFill>
                  <a:prstDash val="solid"/>
                </a:ln>
                <a:solidFill>
                  <a:schemeClr val="accent6">
                    <a:lumMod val="5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িখেছেনঃ</a:t>
            </a:r>
            <a:r>
              <a:rPr lang="en-US" sz="4000" b="1" dirty="0" smtClean="0">
                <a:ln w="6600">
                  <a:solidFill>
                    <a:schemeClr val="accent2"/>
                  </a:solidFill>
                  <a:prstDash val="solid"/>
                </a:ln>
                <a:solidFill>
                  <a:schemeClr val="accent6">
                    <a:lumMod val="5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4000" b="1" dirty="0" smtClean="0">
                <a:ln w="6600">
                  <a:solidFill>
                    <a:schemeClr val="accent2"/>
                  </a:solidFill>
                  <a:prstDash val="solid"/>
                </a:ln>
                <a:solidFill>
                  <a:schemeClr val="accent6">
                    <a:lumMod val="5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আবুবকর </a:t>
            </a:r>
            <a:r>
              <a:rPr lang="bn-IN" sz="4000" b="1" dirty="0">
                <a:ln w="6600">
                  <a:solidFill>
                    <a:schemeClr val="accent2"/>
                  </a:solidFill>
                  <a:prstDash val="solid"/>
                </a:ln>
                <a:solidFill>
                  <a:schemeClr val="accent6">
                    <a:lumMod val="5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সিদ্দিক </a:t>
            </a:r>
            <a:endParaRPr lang="en-US" sz="4000" b="1" dirty="0">
              <a:ln w="6600">
                <a:solidFill>
                  <a:schemeClr val="accent2"/>
                </a:solidFill>
                <a:prstDash val="solid"/>
              </a:ln>
              <a:solidFill>
                <a:schemeClr val="accent6">
                  <a:lumMod val="5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365" y="1825679"/>
            <a:ext cx="4627640" cy="3487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099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8)">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6</a:t>
            </a:fld>
            <a:endParaRPr lang="en-US" sz="1400" dirty="0">
              <a:solidFill>
                <a:srgbClr val="FF0000"/>
              </a:solidFill>
            </a:endParaRPr>
          </a:p>
        </p:txBody>
      </p:sp>
      <p:sp>
        <p:nvSpPr>
          <p:cNvPr id="4" name="Rectangle 3"/>
          <p:cNvSpPr/>
          <p:nvPr/>
        </p:nvSpPr>
        <p:spPr>
          <a:xfrm>
            <a:off x="3080933" y="160814"/>
            <a:ext cx="2864887" cy="1323439"/>
          </a:xfrm>
          <a:prstGeom prst="rect">
            <a:avLst/>
          </a:prstGeom>
        </p:spPr>
        <p:txBody>
          <a:bodyPr wrap="none">
            <a:spAutoFit/>
          </a:bodyPr>
          <a:lstStyle/>
          <a:p>
            <a:pPr algn="ctr"/>
            <a:r>
              <a:rPr lang="bn-BD"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1084572" y="1864950"/>
            <a:ext cx="7163689" cy="4031873"/>
          </a:xfrm>
          <a:prstGeom prst="rect">
            <a:avLst/>
          </a:prstGeom>
        </p:spPr>
        <p:txBody>
          <a:bodyPr wrap="square">
            <a:spAutoFit/>
          </a:bodyPr>
          <a:lstStyle/>
          <a:p>
            <a:r>
              <a:rPr lang="bn-IN" sz="32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পাঠ শেষে শিক্ষার্থীরা...</a:t>
            </a:r>
            <a:endParaRPr lang="bn-IN" sz="32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
            </a:pP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লেখক </a:t>
            </a: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আবুবকর সিদ্দিক এর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সংক্ষিপ্ত পরিচয় বলতে </a:t>
            </a:r>
            <a:endPar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
            </a:pP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নির্দিষ্ট </a:t>
            </a: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রাতের বিছানা.........দৌড়াতে </a:t>
            </a:r>
            <a:endPar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লাগল সে)</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শুদ্ধ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উচ্চারণে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পাড়বে</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রবে</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marL="457200" indent="-457200">
              <a:buFont typeface="Wingdings" panose="05000000000000000000" pitchFamily="2" charset="2"/>
              <a:buChar char="@"/>
            </a:pP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নতুন শব্দের </a:t>
            </a: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অর্থ উল্লেখ কর</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তা দিয়ে বাক্য তৈরি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3200" b="1" dirty="0">
                <a:ln w="0"/>
                <a:solidFill>
                  <a:schemeClr val="tx1">
                    <a:lumMod val="95000"/>
                    <a:lumOff val="5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Wingdings" panose="05000000000000000000" pitchFamily="2" charset="2"/>
              </a:rPr>
              <a:t></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Wingdings" panose="05000000000000000000" pitchFamily="2" charset="2"/>
              </a:rPr>
              <a:t> </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পরিচয় এবং জীবনযাত্রা ব্যাখ্যা করতে পারবে।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327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edge">
                                      <p:cBhvr>
                                        <p:cTn id="12" dur="2000"/>
                                        <p:tgtEl>
                                          <p:spTgt spid="5">
                                            <p:txEl>
                                              <p:pRg st="0" end="0"/>
                                            </p:txEl>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edge">
                                      <p:cBhvr>
                                        <p:cTn id="15" dur="2000"/>
                                        <p:tgtEl>
                                          <p:spTgt spid="5">
                                            <p:txEl>
                                              <p:pRg st="1" end="1"/>
                                            </p:txEl>
                                          </p:spTgt>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edge">
                                      <p:cBhvr>
                                        <p:cTn id="18" dur="2000"/>
                                        <p:tgtEl>
                                          <p:spTgt spid="5">
                                            <p:txEl>
                                              <p:pRg st="2" end="2"/>
                                            </p:txEl>
                                          </p:spTgt>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edge">
                                      <p:cBhvr>
                                        <p:cTn id="21" dur="2000"/>
                                        <p:tgtEl>
                                          <p:spTgt spid="5">
                                            <p:txEl>
                                              <p:pRg st="3" end="3"/>
                                            </p:txEl>
                                          </p:spTgt>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edge">
                                      <p:cBhvr>
                                        <p:cTn id="24" dur="2000"/>
                                        <p:tgtEl>
                                          <p:spTgt spid="5">
                                            <p:txEl>
                                              <p:pRg st="4" end="4"/>
                                            </p:txEl>
                                          </p:spTgt>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edge">
                                      <p:cBhvr>
                                        <p:cTn id="27" dur="2000"/>
                                        <p:tgtEl>
                                          <p:spTgt spid="5">
                                            <p:txEl>
                                              <p:pRg st="5" end="5"/>
                                            </p:txEl>
                                          </p:spTgt>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edge">
                                      <p:cBhvr>
                                        <p:cTn id="30" dur="2000"/>
                                        <p:tgtEl>
                                          <p:spTgt spid="5">
                                            <p:txEl>
                                              <p:pRg st="6" end="6"/>
                                            </p:txEl>
                                          </p:spTgt>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wedge">
                                      <p:cBhvr>
                                        <p:cTn id="33"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7</a:t>
            </a:fld>
            <a:endParaRPr lang="en-US" sz="14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720" y="2395277"/>
            <a:ext cx="2326079" cy="2557343"/>
          </a:xfrm>
          <a:prstGeom prst="roundRect">
            <a:avLst>
              <a:gd name="adj" fmla="val 120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ounded Rectangle 8"/>
          <p:cNvSpPr/>
          <p:nvPr/>
        </p:nvSpPr>
        <p:spPr>
          <a:xfrm>
            <a:off x="4322111" y="2474777"/>
            <a:ext cx="3924426" cy="2477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পড়াশুনাঃ </a:t>
            </a:r>
            <a:r>
              <a:rPr lang="en-US" sz="28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তিনি</a:t>
            </a:r>
            <a:r>
              <a:rPr lang="en-US" sz="28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দীর্ঘদিন</a:t>
            </a:r>
            <a:r>
              <a:rPr lang="en-US" sz="28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রাজশাহী</a:t>
            </a:r>
            <a:r>
              <a:rPr lang="en-US" sz="28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বিশ্ববিদ্যালয়ের</a:t>
            </a:r>
            <a:r>
              <a:rPr lang="en-US" sz="28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বাংলা</a:t>
            </a:r>
            <a:r>
              <a:rPr lang="en-US" sz="28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বিভাগে</a:t>
            </a:r>
            <a:r>
              <a:rPr lang="en-US" sz="28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অধ্যাপনা</a:t>
            </a:r>
            <a:r>
              <a:rPr lang="en-US" sz="28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করেন</a:t>
            </a:r>
            <a:r>
              <a:rPr lang="en-US" sz="28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p>
        </p:txBody>
      </p:sp>
      <p:sp>
        <p:nvSpPr>
          <p:cNvPr id="11" name="TextBox 10"/>
          <p:cNvSpPr txBox="1"/>
          <p:nvPr/>
        </p:nvSpPr>
        <p:spPr>
          <a:xfrm>
            <a:off x="1917119" y="721207"/>
            <a:ext cx="5038531" cy="584775"/>
          </a:xfrm>
          <a:prstGeom prst="rect">
            <a:avLst/>
          </a:prstGeom>
          <a:noFill/>
        </p:spPr>
        <p:txBody>
          <a:bodyPr wrap="square" rtlCol="0">
            <a:spAutoFit/>
          </a:bodyPr>
          <a:lstStyle/>
          <a:p>
            <a:r>
              <a:rPr lang="bn-IN" sz="3200" dirty="0" smtClean="0"/>
              <a:t>এসো আমরা কবি পরিচিতি জেনে নিই </a:t>
            </a:r>
            <a:endParaRPr lang="en-US" sz="3200" dirty="0"/>
          </a:p>
        </p:txBody>
      </p:sp>
      <p:sp>
        <p:nvSpPr>
          <p:cNvPr id="12" name="Rounded Rectangle 11"/>
          <p:cNvSpPr/>
          <p:nvPr/>
        </p:nvSpPr>
        <p:spPr>
          <a:xfrm>
            <a:off x="4334359" y="2447252"/>
            <a:ext cx="3912178" cy="2461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পুরস্কার</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 </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একাডেমি পুরস্কারসহ অনেক সাহিত্য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পুরস্কার</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পেয়েছেন ।</a:t>
            </a:r>
            <a:endParaRPr lang="en-US" sz="3200" dirty="0"/>
          </a:p>
        </p:txBody>
      </p:sp>
      <p:sp>
        <p:nvSpPr>
          <p:cNvPr id="13" name="Rounded Rectangle 12"/>
          <p:cNvSpPr/>
          <p:nvPr/>
        </p:nvSpPr>
        <p:spPr>
          <a:xfrm>
            <a:off x="4334465" y="2399516"/>
            <a:ext cx="4012029" cy="255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গ্রন্থঃ </a:t>
            </a:r>
            <a:r>
              <a:rPr lang="en-US" sz="32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জলরাক্ষস</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খরাদাহ</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p>
          <a:p>
            <a:pPr algn="ct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একাত্তরের</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হ্রদয়ভস্ম</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p>
          <a:p>
            <a:pPr algn="ct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বারুদ</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পোড়া</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প্রহর</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ইত্যাদি</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p>
        </p:txBody>
      </p:sp>
      <p:sp>
        <p:nvSpPr>
          <p:cNvPr id="14" name="Rounded Rectangle 13"/>
          <p:cNvSpPr/>
          <p:nvPr/>
        </p:nvSpPr>
        <p:spPr>
          <a:xfrm>
            <a:off x="4322111" y="2403755"/>
            <a:ext cx="4036737" cy="25488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জন্মঃ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১৯৩</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4</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খ্রিষ্টাব্দে</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 </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আগস্ট</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বাগেরহাট</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জেলার</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গোটাপাড়ায়</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মাতুলালয়ে</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539" y="5488829"/>
            <a:ext cx="6662056" cy="676275"/>
          </a:xfrm>
          <a:prstGeom prst="rect">
            <a:avLst/>
          </a:prstGeom>
        </p:spPr>
      </p:pic>
    </p:spTree>
    <p:extLst>
      <p:ext uri="{BB962C8B-B14F-4D97-AF65-F5344CB8AC3E}">
        <p14:creationId xmlns:p14="http://schemas.microsoft.com/office/powerpoint/2010/main" val="324010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2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grpId="1" nodeType="clickEffect">
                                  <p:stCondLst>
                                    <p:cond delay="0"/>
                                  </p:stCondLst>
                                  <p:childTnLst>
                                    <p:animEffect transition="out" filter="randombar(horizontal)">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50" presetClass="entr" presetSubtype="0" decel="100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3"/>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edge">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3" grpId="0"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8</a:t>
            </a:fld>
            <a:endParaRPr lang="en-US" sz="1400" dirty="0">
              <a:solidFill>
                <a:srgbClr val="FF0000"/>
              </a:solidFill>
            </a:endParaRPr>
          </a:p>
        </p:txBody>
      </p:sp>
      <p:sp>
        <p:nvSpPr>
          <p:cNvPr id="4" name="TextBox 3"/>
          <p:cNvSpPr txBox="1"/>
          <p:nvPr/>
        </p:nvSpPr>
        <p:spPr>
          <a:xfrm>
            <a:off x="1715343" y="382555"/>
            <a:ext cx="5702494" cy="584775"/>
          </a:xfrm>
          <a:prstGeom prst="rect">
            <a:avLst/>
          </a:prstGeom>
          <a:noFill/>
        </p:spPr>
        <p:txBody>
          <a:bodyPr wrap="square" rtlCol="0">
            <a:spAutoFit/>
          </a:bodyPr>
          <a:lstStyle/>
          <a:p>
            <a:pPr algn="ctr"/>
            <a:r>
              <a:rPr lang="bn-IN" sz="3200" dirty="0" smtClean="0"/>
              <a:t>এসো আমরা কিছু শব্দের অর্থ জেনে নিই </a:t>
            </a:r>
            <a:endParaRPr lang="en-US" sz="3200" dirty="0"/>
          </a:p>
        </p:txBody>
      </p:sp>
      <p:sp>
        <p:nvSpPr>
          <p:cNvPr id="5" name="Pentagon 4"/>
          <p:cNvSpPr/>
          <p:nvPr/>
        </p:nvSpPr>
        <p:spPr>
          <a:xfrm>
            <a:off x="586313" y="1241864"/>
            <a:ext cx="2546685" cy="951258"/>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a:t>
            </a:r>
            <a:r>
              <a:rPr lang="en-US" sz="1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600"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275" y="1167187"/>
            <a:ext cx="2028825" cy="1139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Pentagon 6"/>
          <p:cNvSpPr/>
          <p:nvPr/>
        </p:nvSpPr>
        <p:spPr>
          <a:xfrm>
            <a:off x="577098" y="2704786"/>
            <a:ext cx="2618497" cy="859644"/>
          </a:xfrm>
          <a:prstGeom prst="homePlate">
            <a:avLst>
              <a:gd name="adj" fmla="val 38673"/>
            </a:avLst>
          </a:prstGeom>
          <a:gradFill>
            <a:gsLst>
              <a:gs pos="32000">
                <a:schemeClr val="accent4">
                  <a:lumMod val="110000"/>
                  <a:satMod val="105000"/>
                  <a:tint val="67000"/>
                </a:schemeClr>
              </a:gs>
              <a:gs pos="65000">
                <a:schemeClr val="accent4">
                  <a:lumMod val="105000"/>
                  <a:satMod val="103000"/>
                  <a:tint val="73000"/>
                </a:schemeClr>
              </a:gs>
              <a:gs pos="100000">
                <a:schemeClr val="accent4">
                  <a:lumMod val="105000"/>
                  <a:satMod val="109000"/>
                  <a:tint val="81000"/>
                </a:schemeClr>
              </a:gs>
            </a:gsLst>
          </a:gra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ত্যানাখানি</a:t>
            </a:r>
            <a:endParaRPr lang="en-US" sz="4000" b="1" dirty="0">
              <a:effectLst>
                <a:outerShdw blurRad="38100" dist="38100" dir="2700000" algn="tl">
                  <a:srgbClr val="000000">
                    <a:alpha val="43137"/>
                  </a:srgbClr>
                </a:outerShdw>
              </a:effectLst>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3930" t="18308" r="17263" b="23383"/>
          <a:stretch/>
        </p:blipFill>
        <p:spPr>
          <a:xfrm>
            <a:off x="3756966" y="2600803"/>
            <a:ext cx="1996134" cy="1042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up 8"/>
          <p:cNvGrpSpPr/>
          <p:nvPr/>
        </p:nvGrpSpPr>
        <p:grpSpPr>
          <a:xfrm>
            <a:off x="6469373" y="1257077"/>
            <a:ext cx="2232794" cy="945082"/>
            <a:chOff x="8277690" y="993747"/>
            <a:chExt cx="3657600" cy="1597162"/>
          </a:xfrm>
        </p:grpSpPr>
        <p:sp>
          <p:nvSpPr>
            <p:cNvPr id="10" name="Pentagon 9"/>
            <p:cNvSpPr/>
            <p:nvPr/>
          </p:nvSpPr>
          <p:spPr>
            <a:xfrm rot="10800000">
              <a:off x="8277690" y="993747"/>
              <a:ext cx="3657600" cy="1597162"/>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z="3200" b="1" dirty="0" smtClean="0">
                <a:effectLst>
                  <a:outerShdw blurRad="38100" dist="38100" dir="2700000" algn="tl">
                    <a:srgbClr val="000000">
                      <a:alpha val="43137"/>
                    </a:srgbClr>
                  </a:outerShdw>
                </a:effectLst>
              </a:endParaRPr>
            </a:p>
          </p:txBody>
        </p:sp>
        <p:sp>
          <p:nvSpPr>
            <p:cNvPr id="11" name="TextBox 10"/>
            <p:cNvSpPr txBox="1"/>
            <p:nvPr/>
          </p:nvSpPr>
          <p:spPr>
            <a:xfrm>
              <a:off x="8610600" y="1187834"/>
              <a:ext cx="3200400" cy="1196307"/>
            </a:xfrm>
            <a:prstGeom prst="rect">
              <a:avLst/>
            </a:prstGeom>
            <a:noFill/>
          </p:spPr>
          <p:txBody>
            <a:bodyPr wrap="square" rtlCol="0">
              <a:spAutoFit/>
            </a:bodyPr>
            <a:lstStyle/>
            <a:p>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পাথর</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2" name="Group 11"/>
          <p:cNvGrpSpPr/>
          <p:nvPr/>
        </p:nvGrpSpPr>
        <p:grpSpPr>
          <a:xfrm>
            <a:off x="6116131" y="2559765"/>
            <a:ext cx="2604557" cy="1194892"/>
            <a:chOff x="7765577" y="2967516"/>
            <a:chExt cx="3713328" cy="1746539"/>
          </a:xfrm>
        </p:grpSpPr>
        <p:sp>
          <p:nvSpPr>
            <p:cNvPr id="13" name="Pentagon 12"/>
            <p:cNvSpPr/>
            <p:nvPr/>
          </p:nvSpPr>
          <p:spPr>
            <a:xfrm rot="10800000">
              <a:off x="7765577" y="3041945"/>
              <a:ext cx="3713328" cy="1476770"/>
            </a:xfrm>
            <a:prstGeom prst="homePlate">
              <a:avLst>
                <a:gd name="adj" fmla="val 37912"/>
              </a:avLst>
            </a:prstGeom>
            <a:gradFill flip="none" rotWithShape="1">
              <a:gsLst>
                <a:gs pos="29000">
                  <a:schemeClr val="accent4">
                    <a:lumMod val="110000"/>
                    <a:satMod val="105000"/>
                    <a:tint val="67000"/>
                  </a:schemeClr>
                </a:gs>
                <a:gs pos="83000">
                  <a:schemeClr val="accent4">
                    <a:lumMod val="105000"/>
                    <a:satMod val="103000"/>
                    <a:tint val="73000"/>
                  </a:schemeClr>
                </a:gs>
                <a:gs pos="100000">
                  <a:schemeClr val="accent4">
                    <a:lumMod val="105000"/>
                    <a:satMod val="109000"/>
                    <a:tint val="81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bn-IN" sz="3200" b="1" dirty="0" smtClean="0">
                <a:effectLst>
                  <a:outerShdw blurRad="38100" dist="38100" dir="2700000" algn="tl">
                    <a:srgbClr val="000000">
                      <a:alpha val="43137"/>
                    </a:srgbClr>
                  </a:outerShdw>
                </a:effectLst>
              </a:endParaRPr>
            </a:p>
          </p:txBody>
        </p:sp>
        <p:sp>
          <p:nvSpPr>
            <p:cNvPr id="14" name="TextBox 13"/>
            <p:cNvSpPr txBox="1"/>
            <p:nvPr/>
          </p:nvSpPr>
          <p:spPr>
            <a:xfrm>
              <a:off x="7981836" y="2967516"/>
              <a:ext cx="3440372" cy="1746539"/>
            </a:xfrm>
            <a:prstGeom prst="rect">
              <a:avLst/>
            </a:prstGeom>
            <a:noFill/>
          </p:spPr>
          <p:txBody>
            <a:bodyPr wrap="square" rtlCol="0">
              <a:spAutoFit/>
            </a:bodyPr>
            <a:lstStyle/>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পুরানো ছেঁড়া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কাপড়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15" name="Pentagon 14"/>
          <p:cNvSpPr/>
          <p:nvPr/>
        </p:nvSpPr>
        <p:spPr>
          <a:xfrm>
            <a:off x="648609" y="4076094"/>
            <a:ext cx="2475474" cy="826720"/>
          </a:xfrm>
          <a:prstGeom prst="homePlate">
            <a:avLst>
              <a:gd name="adj" fmla="val 37540"/>
            </a:avLst>
          </a:prstGeom>
          <a:solidFill>
            <a:srgbClr val="92D050">
              <a:alpha val="64000"/>
            </a:srgbClr>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ভিখ</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schemeClr val="tx1"/>
              </a:solidFill>
              <a:effectLst>
                <a:outerShdw blurRad="38100" dist="38100" dir="2700000" algn="tl">
                  <a:srgbClr val="000000">
                    <a:alpha val="43137"/>
                  </a:srgbClr>
                </a:outerShdw>
              </a:effectLst>
            </a:endParaRPr>
          </a:p>
        </p:txBody>
      </p:sp>
      <p:sp>
        <p:nvSpPr>
          <p:cNvPr id="16" name="Pentagon 15"/>
          <p:cNvSpPr/>
          <p:nvPr/>
        </p:nvSpPr>
        <p:spPr>
          <a:xfrm>
            <a:off x="657524" y="5366395"/>
            <a:ext cx="2475474" cy="806079"/>
          </a:xfrm>
          <a:prstGeom prst="homePlate">
            <a:avLst>
              <a:gd name="adj" fmla="val 37540"/>
            </a:avLst>
          </a:prstGeom>
          <a:solidFill>
            <a:srgbClr val="92D050">
              <a:alpha val="64000"/>
            </a:srgbClr>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40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a:t>
            </a:r>
            <a:r>
              <a:rPr lang="en-US" sz="40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b="1" dirty="0">
              <a:solidFill>
                <a:schemeClr val="tx1"/>
              </a:solidFill>
              <a:effectLst>
                <a:outerShdw blurRad="38100" dist="38100" dir="2700000" algn="tl">
                  <a:srgbClr val="000000">
                    <a:alpha val="43137"/>
                  </a:srgbClr>
                </a:outerShdw>
              </a:effectLst>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3748" t="35600" r="23748" b="28479"/>
          <a:stretch/>
        </p:blipFill>
        <p:spPr>
          <a:xfrm rot="10800000" flipV="1">
            <a:off x="3756966" y="3852156"/>
            <a:ext cx="2004702" cy="1175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4714" y="5236399"/>
            <a:ext cx="2067945" cy="1066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9" name="Group 18"/>
          <p:cNvGrpSpPr/>
          <p:nvPr/>
        </p:nvGrpSpPr>
        <p:grpSpPr>
          <a:xfrm>
            <a:off x="6469373" y="4008092"/>
            <a:ext cx="2232794" cy="944898"/>
            <a:chOff x="8153400" y="979967"/>
            <a:chExt cx="3657600" cy="1597162"/>
          </a:xfrm>
        </p:grpSpPr>
        <p:sp>
          <p:nvSpPr>
            <p:cNvPr id="20" name="Pentagon 19"/>
            <p:cNvSpPr/>
            <p:nvPr/>
          </p:nvSpPr>
          <p:spPr>
            <a:xfrm rot="10800000">
              <a:off x="8153400" y="979967"/>
              <a:ext cx="3657600" cy="1597162"/>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z="2800" b="1" dirty="0" smtClean="0">
                <a:effectLst>
                  <a:outerShdw blurRad="38100" dist="38100" dir="2700000" algn="tl">
                    <a:srgbClr val="000000">
                      <a:alpha val="43137"/>
                    </a:srgbClr>
                  </a:outerShdw>
                </a:effectLst>
              </a:endParaRPr>
            </a:p>
          </p:txBody>
        </p:sp>
        <p:sp>
          <p:nvSpPr>
            <p:cNvPr id="21" name="TextBox 20"/>
            <p:cNvSpPr txBox="1"/>
            <p:nvPr/>
          </p:nvSpPr>
          <p:spPr>
            <a:xfrm>
              <a:off x="8486310" y="1200061"/>
              <a:ext cx="3200400" cy="1092494"/>
            </a:xfrm>
            <a:prstGeom prst="rect">
              <a:avLst/>
            </a:prstGeom>
            <a:noFill/>
          </p:spPr>
          <p:txBody>
            <a:bodyPr wrap="square" rtlCol="0">
              <a:spAutoFit/>
            </a:bodyPr>
            <a:lstStyle/>
            <a:p>
              <a:pPr algn="ct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ভিক্ষা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22" name="Group 21"/>
          <p:cNvGrpSpPr/>
          <p:nvPr/>
        </p:nvGrpSpPr>
        <p:grpSpPr>
          <a:xfrm>
            <a:off x="6116131" y="5340068"/>
            <a:ext cx="2603411" cy="899261"/>
            <a:chOff x="7848017" y="4828555"/>
            <a:chExt cx="3713328" cy="1521652"/>
          </a:xfrm>
          <a:solidFill>
            <a:srgbClr val="92D050">
              <a:alpha val="57000"/>
            </a:srgbClr>
          </a:solidFill>
        </p:grpSpPr>
        <p:sp>
          <p:nvSpPr>
            <p:cNvPr id="23" name="Pentagon 22"/>
            <p:cNvSpPr/>
            <p:nvPr/>
          </p:nvSpPr>
          <p:spPr>
            <a:xfrm rot="10800000">
              <a:off x="7848017" y="4828555"/>
              <a:ext cx="3713328" cy="1521652"/>
            </a:xfrm>
            <a:prstGeom prst="homePlate">
              <a:avLst>
                <a:gd name="adj" fmla="val 37540"/>
              </a:avLst>
            </a:prstGeom>
            <a:grp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5400" b="1" dirty="0">
                <a:solidFill>
                  <a:schemeClr val="tx1"/>
                </a:solidFill>
                <a:effectLst>
                  <a:outerShdw blurRad="38100" dist="38100" dir="2700000" algn="tl">
                    <a:srgbClr val="000000">
                      <a:alpha val="43137"/>
                    </a:srgbClr>
                  </a:outerShdw>
                </a:effectLst>
              </a:endParaRPr>
            </a:p>
          </p:txBody>
        </p:sp>
        <p:sp>
          <p:nvSpPr>
            <p:cNvPr id="24" name="TextBox 23"/>
            <p:cNvSpPr txBox="1"/>
            <p:nvPr/>
          </p:nvSpPr>
          <p:spPr>
            <a:xfrm>
              <a:off x="8012895" y="5091838"/>
              <a:ext cx="3548450" cy="756266"/>
            </a:xfrm>
            <a:prstGeom prst="rect">
              <a:avLst/>
            </a:prstGeom>
            <a:noFill/>
          </p:spPr>
          <p:txBody>
            <a:bodyPr wrap="square" rtlCol="0">
              <a:spAutoFit/>
            </a:bodyPr>
            <a:lstStyle/>
            <a:p>
              <a:r>
                <a:rPr lang="bn-BD" sz="3200" b="1" dirty="0">
                  <a:effectLst>
                    <a:outerShdw blurRad="38100" dist="38100" dir="2700000" algn="tl">
                      <a:srgbClr val="000000">
                        <a:alpha val="43137"/>
                      </a:srgbClr>
                    </a:outerShdw>
                  </a:effectLst>
                  <a:latin typeface="NikoshBAN" pitchFamily="2" charset="0"/>
                  <a:cs typeface="NikoshBAN" pitchFamily="2" charset="0"/>
                </a:rPr>
                <a:t>মার্বেল দিয়ে </a:t>
              </a:r>
              <a:r>
                <a:rPr lang="bn-BD" sz="3200" b="1" dirty="0" smtClean="0">
                  <a:effectLst>
                    <a:outerShdw blurRad="38100" dist="38100" dir="2700000" algn="tl">
                      <a:srgbClr val="000000">
                        <a:alpha val="43137"/>
                      </a:srgbClr>
                    </a:outerShdw>
                  </a:effectLst>
                  <a:latin typeface="NikoshBAN" pitchFamily="2" charset="0"/>
                  <a:cs typeface="NikoshBAN" pitchFamily="2" charset="0"/>
                </a:rPr>
                <a:t>খেলা</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261527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ou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righ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236764" y="6548243"/>
            <a:ext cx="1218811" cy="365125"/>
          </a:xfrm>
        </p:spPr>
        <p:txBody>
          <a:bodyPr/>
          <a:lstStyle/>
          <a:p>
            <a:pPr algn="ctr"/>
            <a:fld id="{A156FD34-1DC0-4F89-A7B5-AB50CDA2B5BB}" type="datetime1">
              <a:rPr lang="en-US" sz="1400" smtClean="0">
                <a:solidFill>
                  <a:srgbClr val="FF0000"/>
                </a:solidFill>
              </a:rPr>
              <a:pPr algn="ctr"/>
              <a:t>12-May-18</a:t>
            </a:fld>
            <a:endParaRPr lang="en-US" sz="1400" dirty="0">
              <a:solidFill>
                <a:srgbClr val="FF0000"/>
              </a:solidFill>
            </a:endParaRPr>
          </a:p>
        </p:txBody>
      </p:sp>
      <p:sp>
        <p:nvSpPr>
          <p:cNvPr id="3" name="Slide Number Placeholder 2"/>
          <p:cNvSpPr>
            <a:spLocks noGrp="1"/>
          </p:cNvSpPr>
          <p:nvPr>
            <p:ph type="sldNum" sz="quarter" idx="4294967295"/>
          </p:nvPr>
        </p:nvSpPr>
        <p:spPr>
          <a:xfrm>
            <a:off x="7792227" y="6538912"/>
            <a:ext cx="1193152" cy="365125"/>
          </a:xfrm>
        </p:spPr>
        <p:txBody>
          <a:bodyPr/>
          <a:lstStyle/>
          <a:p>
            <a:pPr algn="ctr"/>
            <a:r>
              <a:rPr lang="en-US" sz="1400" dirty="0" smtClean="0">
                <a:solidFill>
                  <a:srgbClr val="FF0000"/>
                </a:solidFill>
              </a:rPr>
              <a:t>Page no. </a:t>
            </a:r>
            <a:fld id="{1875C971-9810-46C8-A952-0F0841701D9D}" type="slidenum">
              <a:rPr lang="en-US" sz="1400" smtClean="0">
                <a:solidFill>
                  <a:srgbClr val="FF0000"/>
                </a:solidFill>
              </a:rPr>
              <a:pPr algn="ctr"/>
              <a:t>9</a:t>
            </a:fld>
            <a:endParaRPr lang="en-US" sz="1400" dirty="0">
              <a:solidFill>
                <a:srgbClr val="FF0000"/>
              </a:solidFill>
            </a:endParaRPr>
          </a:p>
        </p:txBody>
      </p:sp>
      <p:sp>
        <p:nvSpPr>
          <p:cNvPr id="4" name="Cloud 3"/>
          <p:cNvSpPr/>
          <p:nvPr/>
        </p:nvSpPr>
        <p:spPr>
          <a:xfrm>
            <a:off x="1250768" y="1421523"/>
            <a:ext cx="1782240" cy="1443789"/>
          </a:xfrm>
          <a:prstGeom prst="cloud">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IN" sz="3600" cap="all" dirty="0" smtClean="0">
                <a:ln w="9000" cmpd="sng">
                  <a:solidFill>
                    <a:schemeClr val="accent4">
                      <a:shade val="50000"/>
                      <a:satMod val="120000"/>
                    </a:schemeClr>
                  </a:solidFill>
                  <a:prstDash val="solid"/>
                </a:ln>
                <a:solidFill>
                  <a:schemeClr val="accent4">
                    <a:lumMod val="20000"/>
                    <a:lumOff val="80000"/>
                  </a:schemeClr>
                </a:solidFill>
                <a:effectLst>
                  <a:reflection blurRad="12700" stA="28000" endPos="45000" dist="1000" dir="5400000" sy="-100000" algn="bl" rotWithShape="0"/>
                </a:effectLst>
                <a:latin typeface="NikoshBAN" pitchFamily="2" charset="0"/>
                <a:cs typeface="NikoshBAN" pitchFamily="2" charset="0"/>
              </a:rPr>
              <a:t>একক কাজ</a:t>
            </a:r>
            <a:endParaRPr lang="en-US" sz="3600" cap="all" dirty="0">
              <a:ln w="9000" cmpd="sng">
                <a:solidFill>
                  <a:schemeClr val="accent4">
                    <a:shade val="50000"/>
                    <a:satMod val="120000"/>
                  </a:schemeClr>
                </a:solidFill>
                <a:prstDash val="solid"/>
              </a:ln>
              <a:solidFill>
                <a:schemeClr val="accent4">
                  <a:lumMod val="20000"/>
                  <a:lumOff val="80000"/>
                </a:schemeClr>
              </a:solidFill>
              <a:effectLst>
                <a:reflection blurRad="12700" stA="28000" endPos="45000" dist="1000" dir="5400000" sy="-100000" algn="bl" rotWithShape="0"/>
              </a:effectLst>
              <a:latin typeface="NikoshBAN" pitchFamily="2" charset="0"/>
              <a:cs typeface="NikoshBAN" pitchFamily="2" charset="0"/>
            </a:endParaRPr>
          </a:p>
        </p:txBody>
      </p:sp>
      <p:sp>
        <p:nvSpPr>
          <p:cNvPr id="5" name="Cloud 4"/>
          <p:cNvSpPr/>
          <p:nvPr/>
        </p:nvSpPr>
        <p:spPr>
          <a:xfrm>
            <a:off x="6022473" y="1376414"/>
            <a:ext cx="1841367" cy="1450480"/>
          </a:xfrm>
          <a:prstGeom prst="cloud">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IN"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সময়ঃ ৩মিনিট</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825" y="338625"/>
            <a:ext cx="1659208" cy="1777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ounded Rectangle 6"/>
          <p:cNvSpPr/>
          <p:nvPr/>
        </p:nvSpPr>
        <p:spPr>
          <a:xfrm>
            <a:off x="1077513" y="3527482"/>
            <a:ext cx="6997997" cy="1875455"/>
          </a:xfrm>
          <a:prstGeom prst="roundRect">
            <a:avLst>
              <a:gd name="adj" fmla="val 14342"/>
            </a:avLst>
          </a:prstGeom>
          <a:solidFill>
            <a:schemeClr val="accent1">
              <a:lumMod val="60000"/>
              <a:lumOff val="40000"/>
            </a:schemeClr>
          </a:solidFill>
          <a:ln>
            <a:noFill/>
          </a:ln>
          <a:effectLst>
            <a:glow rad="228600">
              <a:schemeClr val="accent3">
                <a:satMod val="175000"/>
                <a:alpha val="40000"/>
              </a:schemeClr>
            </a:glo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r>
              <a:rPr lang="bn-IN" sz="2400" dirty="0" smtClean="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১।</a:t>
            </a:r>
            <a:r>
              <a:rPr lang="bn-IN" sz="2400" dirty="0" smtClean="0">
                <a:solidFill>
                  <a:schemeClr val="tx1"/>
                </a:solidFill>
                <a:latin typeface="NikoshBAN" pitchFamily="2" charset="0"/>
                <a:cs typeface="NikoshBAN" pitchFamily="2" charset="0"/>
              </a:rPr>
              <a:t> </a:t>
            </a:r>
            <a:r>
              <a:rPr lang="bn-BD" sz="2400" dirty="0">
                <a:ln>
                  <a:solidFill>
                    <a:schemeClr val="tx1"/>
                  </a:solidFill>
                </a:ln>
                <a:solidFill>
                  <a:srgbClr val="002060"/>
                </a:solidFill>
                <a:latin typeface="NikoshBAN" pitchFamily="2" charset="0"/>
                <a:cs typeface="NikoshBAN" pitchFamily="2" charset="0"/>
              </a:rPr>
              <a:t>১৯৩</a:t>
            </a:r>
            <a:r>
              <a:rPr lang="en-US" sz="2400" dirty="0">
                <a:ln>
                  <a:solidFill>
                    <a:schemeClr val="tx1"/>
                  </a:solidFill>
                </a:ln>
                <a:solidFill>
                  <a:srgbClr val="002060"/>
                </a:solidFill>
                <a:latin typeface="NikoshBAN" pitchFamily="2" charset="0"/>
                <a:cs typeface="NikoshBAN" pitchFamily="2" charset="0"/>
              </a:rPr>
              <a:t>4</a:t>
            </a:r>
            <a:r>
              <a:rPr lang="bn-BD" sz="2400" dirty="0">
                <a:ln>
                  <a:solidFill>
                    <a:schemeClr val="tx1"/>
                  </a:solidFill>
                </a:ln>
                <a:solidFill>
                  <a:srgbClr val="002060"/>
                </a:solidFill>
                <a:latin typeface="NikoshBAN" pitchFamily="2" charset="0"/>
                <a:cs typeface="NikoshBAN" pitchFamily="2" charset="0"/>
              </a:rPr>
              <a:t> খ্রিষ্টাব্দে</a:t>
            </a:r>
            <a:r>
              <a:rPr lang="en-US" sz="2400" dirty="0">
                <a:ln>
                  <a:solidFill>
                    <a:schemeClr val="tx1"/>
                  </a:solidFill>
                </a:ln>
                <a:solidFill>
                  <a:srgbClr val="002060"/>
                </a:solidFill>
                <a:latin typeface="NikoshBAN" pitchFamily="2" charset="0"/>
                <a:cs typeface="NikoshBAN" pitchFamily="2" charset="0"/>
              </a:rPr>
              <a:t>র </a:t>
            </a:r>
            <a:r>
              <a:rPr lang="bn-BD" sz="2400" dirty="0">
                <a:ln>
                  <a:solidFill>
                    <a:schemeClr val="tx1"/>
                  </a:solidFill>
                </a:ln>
                <a:solidFill>
                  <a:srgbClr val="002060"/>
                </a:solidFill>
                <a:latin typeface="NikoshBAN" pitchFamily="2" charset="0"/>
                <a:cs typeface="NikoshBAN" pitchFamily="2" charset="0"/>
              </a:rPr>
              <a:t> </a:t>
            </a:r>
            <a:r>
              <a:rPr lang="en-US" sz="2400" dirty="0">
                <a:ln>
                  <a:solidFill>
                    <a:schemeClr val="tx1"/>
                  </a:solidFill>
                </a:ln>
                <a:solidFill>
                  <a:srgbClr val="002060"/>
                </a:solidFill>
                <a:latin typeface="NikoshBAN" pitchFamily="2" charset="0"/>
                <a:cs typeface="NikoshBAN" pitchFamily="2" charset="0"/>
              </a:rPr>
              <a:t>১৯ </a:t>
            </a:r>
            <a:r>
              <a:rPr lang="en-US" sz="2400" dirty="0" err="1">
                <a:ln>
                  <a:solidFill>
                    <a:schemeClr val="tx1"/>
                  </a:solidFill>
                </a:ln>
                <a:solidFill>
                  <a:srgbClr val="002060"/>
                </a:solidFill>
                <a:latin typeface="NikoshBAN" pitchFamily="2" charset="0"/>
                <a:cs typeface="NikoshBAN" pitchFamily="2" charset="0"/>
              </a:rPr>
              <a:t>আগস্ট</a:t>
            </a:r>
            <a:r>
              <a:rPr lang="en-US" sz="2400" dirty="0">
                <a:ln>
                  <a:solidFill>
                    <a:schemeClr val="tx1"/>
                  </a:solidFill>
                </a:ln>
                <a:solidFill>
                  <a:srgbClr val="002060"/>
                </a:solidFill>
                <a:latin typeface="NikoshBAN" pitchFamily="2" charset="0"/>
                <a:cs typeface="NikoshBAN" pitchFamily="2" charset="0"/>
              </a:rPr>
              <a:t> </a:t>
            </a:r>
            <a:r>
              <a:rPr lang="en-US" sz="2400" dirty="0" err="1">
                <a:ln>
                  <a:solidFill>
                    <a:schemeClr val="tx1"/>
                  </a:solidFill>
                </a:ln>
                <a:solidFill>
                  <a:srgbClr val="002060"/>
                </a:solidFill>
                <a:latin typeface="NikoshBAN" pitchFamily="2" charset="0"/>
                <a:cs typeface="NikoshBAN" pitchFamily="2" charset="0"/>
              </a:rPr>
              <a:t>বাগেরহাট</a:t>
            </a:r>
            <a:r>
              <a:rPr lang="en-US" sz="2400" dirty="0">
                <a:ln>
                  <a:solidFill>
                    <a:schemeClr val="tx1"/>
                  </a:solidFill>
                </a:ln>
                <a:solidFill>
                  <a:srgbClr val="002060"/>
                </a:solidFill>
                <a:latin typeface="NikoshBAN" pitchFamily="2" charset="0"/>
                <a:cs typeface="NikoshBAN" pitchFamily="2" charset="0"/>
              </a:rPr>
              <a:t> </a:t>
            </a:r>
            <a:r>
              <a:rPr lang="en-US" sz="2400" dirty="0" err="1">
                <a:ln>
                  <a:solidFill>
                    <a:schemeClr val="tx1"/>
                  </a:solidFill>
                </a:ln>
                <a:solidFill>
                  <a:srgbClr val="002060"/>
                </a:solidFill>
                <a:latin typeface="NikoshBAN" pitchFamily="2" charset="0"/>
                <a:cs typeface="NikoshBAN" pitchFamily="2" charset="0"/>
              </a:rPr>
              <a:t>জেলার</a:t>
            </a:r>
            <a:r>
              <a:rPr lang="en-US" sz="2400" dirty="0">
                <a:ln>
                  <a:solidFill>
                    <a:schemeClr val="tx1"/>
                  </a:solidFill>
                </a:ln>
                <a:solidFill>
                  <a:srgbClr val="002060"/>
                </a:solidFill>
                <a:latin typeface="NikoshBAN" pitchFamily="2" charset="0"/>
                <a:cs typeface="NikoshBAN" pitchFamily="2" charset="0"/>
              </a:rPr>
              <a:t> </a:t>
            </a:r>
            <a:r>
              <a:rPr lang="en-US" sz="2400" dirty="0" err="1" smtClean="0">
                <a:ln>
                  <a:solidFill>
                    <a:schemeClr val="tx1"/>
                  </a:solidFill>
                </a:ln>
                <a:solidFill>
                  <a:srgbClr val="002060"/>
                </a:solidFill>
                <a:latin typeface="NikoshBAN" pitchFamily="2" charset="0"/>
                <a:cs typeface="NikoshBAN" pitchFamily="2" charset="0"/>
              </a:rPr>
              <a:t>গোটাপাড়ায়</a:t>
            </a:r>
            <a:r>
              <a:rPr lang="bn-IN" sz="2400" dirty="0">
                <a:latin typeface="NikoshBAN" panose="02000000000000000000" pitchFamily="2" charset="0"/>
                <a:cs typeface="NikoshBAN" panose="02000000000000000000" pitchFamily="2" charset="0"/>
              </a:rPr>
              <a:t> </a:t>
            </a:r>
            <a:endParaRPr lang="bn-IN" sz="2400" dirty="0" smtClean="0">
              <a:latin typeface="NikoshBAN" panose="02000000000000000000" pitchFamily="2" charset="0"/>
              <a:cs typeface="NikoshBAN" panose="02000000000000000000" pitchFamily="2" charset="0"/>
            </a:endParaRPr>
          </a:p>
          <a:p>
            <a:r>
              <a:rPr lang="bn-IN"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জন্মগ্রহণ করেন। </a:t>
            </a:r>
            <a:endParaRPr lang="en-US"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bn-IN" sz="2400" dirty="0" smtClean="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২।</a:t>
            </a:r>
            <a:r>
              <a:rPr lang="bn-IN" sz="2400" dirty="0">
                <a:solidFill>
                  <a:schemeClr val="tx1"/>
                </a:solidFill>
                <a:latin typeface="NikoshBAN" pitchFamily="2" charset="0"/>
                <a:cs typeface="NikoshBAN" pitchFamily="2" charset="0"/>
              </a:rPr>
              <a:t> </a:t>
            </a:r>
            <a:r>
              <a:rPr lang="bn-BD" sz="2400" dirty="0">
                <a:ln>
                  <a:solidFill>
                    <a:schemeClr val="tx1"/>
                  </a:solidFill>
                </a:ln>
                <a:solidFill>
                  <a:srgbClr val="002060"/>
                </a:solidFill>
                <a:latin typeface="NikoshBAN" pitchFamily="2" charset="0"/>
                <a:cs typeface="NikoshBAN" pitchFamily="2" charset="0"/>
              </a:rPr>
              <a:t>বাংলা একাডেমি পুরস্কারসহ অনেক সাহিত্য </a:t>
            </a:r>
            <a:r>
              <a:rPr lang="bn-BD" sz="2400" dirty="0" smtClean="0">
                <a:ln>
                  <a:solidFill>
                    <a:schemeClr val="tx1"/>
                  </a:solidFill>
                </a:ln>
                <a:solidFill>
                  <a:srgbClr val="002060"/>
                </a:solidFill>
                <a:latin typeface="NikoshBAN" pitchFamily="2" charset="0"/>
                <a:cs typeface="NikoshBAN" pitchFamily="2" charset="0"/>
              </a:rPr>
              <a:t>পুরস্কা</a:t>
            </a:r>
            <a:r>
              <a:rPr lang="bn-IN" sz="2400" dirty="0" smtClean="0">
                <a:ln>
                  <a:solidFill>
                    <a:schemeClr val="tx1"/>
                  </a:solidFill>
                </a:ln>
                <a:solidFill>
                  <a:srgbClr val="002060"/>
                </a:solidFill>
                <a:latin typeface="NikoshBAN" pitchFamily="2" charset="0"/>
                <a:cs typeface="NikoshBAN" pitchFamily="2" charset="0"/>
              </a:rPr>
              <a:t>র পেয়েছিলেন।</a:t>
            </a:r>
            <a:endParaRPr lang="en-US" sz="2400" dirty="0" smtClean="0">
              <a:solidFill>
                <a:schemeClr val="tx1"/>
              </a:solidFill>
              <a:latin typeface="NikoshBAN" pitchFamily="2" charset="0"/>
              <a:cs typeface="NikoshBAN" pitchFamily="2" charset="0"/>
            </a:endParaRPr>
          </a:p>
          <a:p>
            <a:r>
              <a:rPr lang="bn-IN" sz="2400" dirty="0" smtClean="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৩। </a:t>
            </a:r>
            <a:r>
              <a:rPr lang="bn-BD"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পুরানো ছেঁড়া </a:t>
            </a:r>
            <a:r>
              <a:rPr lang="bn-BD"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কাপড় </a:t>
            </a:r>
            <a:r>
              <a:rPr lang="bn-IN" sz="2400" dirty="0" smtClean="0">
                <a:effectLst>
                  <a:outerShdw blurRad="38100" dist="38100" dir="2700000" algn="tl">
                    <a:srgbClr val="000000">
                      <a:alpha val="43137"/>
                    </a:srgbClr>
                  </a:outerShdw>
                </a:effectLst>
                <a:latin typeface="NikoshBAN" pitchFamily="2" charset="0"/>
                <a:cs typeface="NikoshBAN" pitchFamily="2" charset="0"/>
              </a:rPr>
              <a:t>কে বুঝায়</a:t>
            </a:r>
            <a:r>
              <a:rPr lang="bn-IN"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ounded Rectangle 7"/>
          <p:cNvSpPr/>
          <p:nvPr/>
        </p:nvSpPr>
        <p:spPr>
          <a:xfrm>
            <a:off x="1107678" y="3540535"/>
            <a:ext cx="6967832" cy="1928814"/>
          </a:xfrm>
          <a:prstGeom prst="roundRect">
            <a:avLst>
              <a:gd name="adj" fmla="val 14342"/>
            </a:avLst>
          </a:prstGeom>
          <a:solidFill>
            <a:schemeClr val="accent4">
              <a:lumMod val="40000"/>
              <a:lumOff val="60000"/>
            </a:schemeClr>
          </a:solidFill>
          <a:ln>
            <a:noFill/>
          </a:ln>
          <a:effectLst>
            <a:glow rad="228600">
              <a:schemeClr val="accent3">
                <a:satMod val="175000"/>
                <a:alpha val="40000"/>
              </a:schemeClr>
            </a:glo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r>
              <a:rPr lang="bn-IN"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১।</a:t>
            </a:r>
            <a:r>
              <a:rPr lang="bn-IN" sz="2800" dirty="0" smtClean="0">
                <a:solidFill>
                  <a:schemeClr val="tx1"/>
                </a:solidFill>
                <a:latin typeface="NikoshBAN" pitchFamily="2" charset="0"/>
                <a:cs typeface="NikoshBAN" pitchFamily="2" charset="0"/>
              </a:rPr>
              <a:t> প্রশ্নঃ </a:t>
            </a:r>
            <a:r>
              <a:rPr lang="bn-IN" sz="2800" dirty="0">
                <a:ln w="0"/>
                <a:latin typeface="NikoshBAN" panose="02000000000000000000" pitchFamily="2" charset="0"/>
                <a:cs typeface="NikoshBAN" panose="02000000000000000000" pitchFamily="2" charset="0"/>
              </a:rPr>
              <a:t>লেখক আবুবকর সিদ্দিক</a:t>
            </a:r>
            <a:r>
              <a:rPr lang="bn-IN" altLang="en-US" sz="2800" dirty="0" smtClean="0">
                <a:latin typeface="NikoshBAN" panose="02000000000000000000" pitchFamily="2" charset="0"/>
                <a:cs typeface="NikoshBAN" panose="02000000000000000000" pitchFamily="2" charset="0"/>
              </a:rPr>
              <a:t> কবে </a:t>
            </a:r>
            <a:r>
              <a:rPr lang="bn-IN" sz="2800" dirty="0" smtClean="0">
                <a:solidFill>
                  <a:schemeClr val="tx1"/>
                </a:solidFill>
                <a:latin typeface="NikoshBAN" pitchFamily="2" charset="0"/>
                <a:cs typeface="NikoshBAN" pitchFamily="2" charset="0"/>
              </a:rPr>
              <a:t>জন্ম </a:t>
            </a:r>
            <a:r>
              <a:rPr lang="bn-IN" sz="2800" dirty="0">
                <a:solidFill>
                  <a:schemeClr val="tx1"/>
                </a:solidFill>
                <a:latin typeface="NikoshBAN" pitchFamily="2" charset="0"/>
                <a:cs typeface="NikoshBAN" pitchFamily="2" charset="0"/>
              </a:rPr>
              <a:t>গ্রহন </a:t>
            </a:r>
            <a:r>
              <a:rPr lang="bn-IN" sz="2800" dirty="0" smtClean="0">
                <a:solidFill>
                  <a:schemeClr val="tx1"/>
                </a:solidFill>
                <a:latin typeface="NikoshBAN" pitchFamily="2" charset="0"/>
                <a:cs typeface="NikoshBAN" pitchFamily="2" charset="0"/>
              </a:rPr>
              <a:t>করেন </a:t>
            </a:r>
            <a:r>
              <a:rPr lang="en-US" sz="2800" dirty="0" smtClean="0">
                <a:solidFill>
                  <a:schemeClr val="tx1"/>
                </a:solidFill>
                <a:latin typeface="NikoshBAN" pitchFamily="2" charset="0"/>
                <a:cs typeface="NikoshBAN" pitchFamily="2" charset="0"/>
              </a:rPr>
              <a:t>?</a:t>
            </a:r>
          </a:p>
          <a:p>
            <a:r>
              <a:rPr lang="bn-IN"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২।</a:t>
            </a:r>
            <a:r>
              <a:rPr lang="bn-IN" sz="2800" dirty="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প্রশ্নঃ</a:t>
            </a:r>
            <a:r>
              <a:rPr lang="bn-IN" sz="2800" dirty="0">
                <a:solidFill>
                  <a:schemeClr val="tx1"/>
                </a:solidFill>
                <a:latin typeface="NikoshBAN" pitchFamily="2" charset="0"/>
                <a:cs typeface="NikoshBAN" pitchFamily="2" charset="0"/>
              </a:rPr>
              <a:t> </a:t>
            </a:r>
            <a:r>
              <a:rPr lang="bn-IN" sz="2800" dirty="0">
                <a:ln w="0"/>
                <a:latin typeface="NikoshBAN" panose="02000000000000000000" pitchFamily="2" charset="0"/>
                <a:cs typeface="NikoshBAN" panose="02000000000000000000" pitchFamily="2" charset="0"/>
              </a:rPr>
              <a:t>লেখক আবুবকর সিদ্দিক</a:t>
            </a:r>
            <a:r>
              <a:rPr lang="bn-IN" altLang="en-US" sz="2800" dirty="0" smtClean="0">
                <a:latin typeface="NikoshBAN" panose="02000000000000000000" pitchFamily="2" charset="0"/>
                <a:cs typeface="NikoshBAN" panose="02000000000000000000" pitchFamily="2" charset="0"/>
              </a:rPr>
              <a:t> কি পুরুষ্কার পেয়েছিলেন</a:t>
            </a:r>
            <a:r>
              <a:rPr lang="bn-IN"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a:t>
            </a:r>
          </a:p>
          <a:p>
            <a:r>
              <a:rPr lang="bn-IN"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৩।</a:t>
            </a:r>
            <a:r>
              <a:rPr lang="bn-IN" sz="2800" dirty="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প্রশ্নঃ</a:t>
            </a:r>
            <a:r>
              <a:rPr lang="bn-IN" sz="2800" dirty="0">
                <a:solidFill>
                  <a:schemeClr val="tx1"/>
                </a:solidFill>
                <a:latin typeface="NikoshBAN" pitchFamily="2" charset="0"/>
                <a:cs typeface="NikoshBAN" pitchFamily="2" charset="0"/>
              </a:rPr>
              <a:t> </a:t>
            </a:r>
            <a:r>
              <a:rPr lang="en-US" sz="2800" dirty="0" err="1" smtClean="0">
                <a:latin typeface="NikoshBAN" panose="02000000000000000000" pitchFamily="2" charset="0"/>
                <a:cs typeface="NikoshBAN" panose="02000000000000000000" pitchFamily="2" charset="0"/>
              </a:rPr>
              <a:t>ত্যানাখানি</a:t>
            </a:r>
            <a:r>
              <a:rPr lang="bn-IN" sz="2800" dirty="0" smtClean="0"/>
              <a:t> বলতে কি বুঝায়</a:t>
            </a:r>
            <a:r>
              <a:rPr lang="bn-IN"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a:t>
            </a:r>
            <a:r>
              <a:rPr lang="bn-IN"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99117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2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iterate type="lt">
                                    <p:tmPct val="0"/>
                                  </p:iterate>
                                  <p:childTnLst>
                                    <p:animEffect transition="out" filter="randombar(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8"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608</Words>
  <Application>Microsoft Office PowerPoint</Application>
  <PresentationFormat>On-screen Show (4:3)</PresentationFormat>
  <Paragraphs>134</Paragraphs>
  <Slides>18</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Calibri Light</vt:lpstr>
      <vt:lpstr>NikoshBAN</vt:lpstr>
      <vt:lpstr>Times New Roman</vt:lpstr>
      <vt:lpstr>Vrinda</vt:lpstr>
      <vt:lpstr>Wingdings</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Abdur Rauf</dc:creator>
  <cp:lastModifiedBy>Md. Abdur Rauf</cp:lastModifiedBy>
  <cp:revision>53</cp:revision>
  <dcterms:created xsi:type="dcterms:W3CDTF">2018-04-13T01:06:16Z</dcterms:created>
  <dcterms:modified xsi:type="dcterms:W3CDTF">2018-05-12T00:45:46Z</dcterms:modified>
</cp:coreProperties>
</file>